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22"/>
  </p:notesMasterIdLst>
  <p:sldIdLst>
    <p:sldId id="257" r:id="rId2"/>
    <p:sldId id="354" r:id="rId3"/>
    <p:sldId id="342" r:id="rId4"/>
    <p:sldId id="303" r:id="rId5"/>
    <p:sldId id="353" r:id="rId6"/>
    <p:sldId id="386" r:id="rId7"/>
    <p:sldId id="355" r:id="rId8"/>
    <p:sldId id="322" r:id="rId9"/>
    <p:sldId id="351" r:id="rId10"/>
    <p:sldId id="356" r:id="rId11"/>
    <p:sldId id="346" r:id="rId12"/>
    <p:sldId id="347" r:id="rId13"/>
    <p:sldId id="357" r:id="rId14"/>
    <p:sldId id="388" r:id="rId15"/>
    <p:sldId id="364" r:id="rId16"/>
    <p:sldId id="385" r:id="rId17"/>
    <p:sldId id="384" r:id="rId18"/>
    <p:sldId id="387" r:id="rId19"/>
    <p:sldId id="383" r:id="rId20"/>
    <p:sldId id="334" r:id="rId21"/>
  </p:sldIdLst>
  <p:sldSz cx="14404975" cy="81026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2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Gentili" initials="FG" lastIdx="0" clrIdx="0">
    <p:extLst>
      <p:ext uri="{19B8F6BF-5375-455C-9EA6-DF929625EA0E}">
        <p15:presenceInfo xmlns:p15="http://schemas.microsoft.com/office/powerpoint/2012/main" userId="S-1-5-21-415702238-133197458-2415786290-44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2A4D9C"/>
    <a:srgbClr val="1D4195"/>
    <a:srgbClr val="FFCC99"/>
    <a:srgbClr val="FFC20F"/>
    <a:srgbClr val="F7931B"/>
    <a:srgbClr val="B1CFFF"/>
    <a:srgbClr val="2C4390"/>
    <a:srgbClr val="0F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7" autoAdjust="0"/>
    <p:restoredTop sz="94674"/>
  </p:normalViewPr>
  <p:slideViewPr>
    <p:cSldViewPr snapToGrid="0">
      <p:cViewPr varScale="1">
        <p:scale>
          <a:sx n="67" d="100"/>
          <a:sy n="67" d="100"/>
        </p:scale>
        <p:origin x="974" y="48"/>
      </p:cViewPr>
      <p:guideLst>
        <p:guide orient="horz" pos="2892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030" cy="340949"/>
          </a:xfrm>
          <a:prstGeom prst="rect">
            <a:avLst/>
          </a:prstGeom>
        </p:spPr>
        <p:txBody>
          <a:bodyPr vert="horz" lIns="80915" tIns="40458" rIns="80915" bIns="40458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149" y="0"/>
            <a:ext cx="4300570" cy="340949"/>
          </a:xfrm>
          <a:prstGeom prst="rect">
            <a:avLst/>
          </a:prstGeom>
        </p:spPr>
        <p:txBody>
          <a:bodyPr vert="horz" lIns="80915" tIns="40458" rIns="80915" bIns="40458" rtlCol="0"/>
          <a:lstStyle>
            <a:lvl1pPr algn="r">
              <a:defRPr sz="1100"/>
            </a:lvl1pPr>
          </a:lstStyle>
          <a:p>
            <a:fld id="{5A5F190C-C226-4EDF-9185-672F0BD14AAC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915" tIns="40458" rIns="80915" bIns="4045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0982"/>
            <a:ext cx="7941310" cy="2676984"/>
          </a:xfrm>
          <a:prstGeom prst="rect">
            <a:avLst/>
          </a:prstGeom>
        </p:spPr>
        <p:txBody>
          <a:bodyPr vert="horz" lIns="80915" tIns="40458" rIns="80915" bIns="4045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726"/>
            <a:ext cx="4302030" cy="340949"/>
          </a:xfrm>
          <a:prstGeom prst="rect">
            <a:avLst/>
          </a:prstGeom>
        </p:spPr>
        <p:txBody>
          <a:bodyPr vert="horz" lIns="80915" tIns="40458" rIns="80915" bIns="40458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149" y="6456726"/>
            <a:ext cx="4300570" cy="340949"/>
          </a:xfrm>
          <a:prstGeom prst="rect">
            <a:avLst/>
          </a:prstGeom>
        </p:spPr>
        <p:txBody>
          <a:bodyPr vert="horz" lIns="80915" tIns="40458" rIns="80915" bIns="40458" rtlCol="0" anchor="b"/>
          <a:lstStyle>
            <a:lvl1pPr algn="r">
              <a:defRPr sz="1100"/>
            </a:lvl1pPr>
          </a:lstStyle>
          <a:p>
            <a:fld id="{7C4F0CBF-E096-4C6B-9AAC-CCD1CF5405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01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0CBF-E096-4C6B-9AAC-CCD1CF5405E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5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37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0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7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4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78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61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47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987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75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34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0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1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0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F0CBF-E096-4C6B-9AAC-CCD1CF5405E7}" type="slidenum">
              <a:rPr kumimoji="0" lang="it-IT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1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1008" y="2511806"/>
            <a:ext cx="12251432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2017" y="4537458"/>
            <a:ext cx="100894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863B-5095-4DB2-AF97-8888CF626478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937" y="1171745"/>
            <a:ext cx="13047571" cy="661720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CE4A-4AF6-4226-87B7-438A8FEE8F7F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937" y="1171745"/>
            <a:ext cx="13047571" cy="661720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672" y="1863600"/>
            <a:ext cx="6269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22926" y="1863600"/>
            <a:ext cx="62698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4D2E-5BFD-45DD-9953-3B17540416F5}" type="datetime1">
              <a:rPr lang="en-US" smtClean="0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2730" y="1141586"/>
            <a:ext cx="10269052" cy="4571365"/>
          </a:xfrm>
          <a:custGeom>
            <a:avLst/>
            <a:gdLst/>
            <a:ahLst/>
            <a:cxnLst/>
            <a:rect l="l" t="t" r="r" b="b"/>
            <a:pathLst>
              <a:path w="7695565" h="4571365">
                <a:moveTo>
                  <a:pt x="7692529" y="0"/>
                </a:moveTo>
                <a:lnTo>
                  <a:pt x="1430578" y="0"/>
                </a:lnTo>
                <a:lnTo>
                  <a:pt x="0" y="2149119"/>
                </a:lnTo>
                <a:lnTo>
                  <a:pt x="1612442" y="4571352"/>
                </a:lnTo>
                <a:lnTo>
                  <a:pt x="7695463" y="4571352"/>
                </a:lnTo>
                <a:lnTo>
                  <a:pt x="7695463" y="3132899"/>
                </a:lnTo>
                <a:lnTo>
                  <a:pt x="7692529" y="0"/>
                </a:lnTo>
                <a:close/>
              </a:path>
            </a:pathLst>
          </a:custGeom>
          <a:solidFill>
            <a:srgbClr val="2658A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99" y="869926"/>
            <a:ext cx="4860401" cy="236829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28156" y="907229"/>
            <a:ext cx="4567224" cy="2149475"/>
          </a:xfrm>
          <a:custGeom>
            <a:avLst/>
            <a:gdLst/>
            <a:ahLst/>
            <a:cxnLst/>
            <a:rect l="l" t="t" r="r" b="b"/>
            <a:pathLst>
              <a:path w="3422650" h="2149475">
                <a:moveTo>
                  <a:pt x="3422523" y="0"/>
                </a:moveTo>
                <a:lnTo>
                  <a:pt x="1430655" y="0"/>
                </a:lnTo>
                <a:lnTo>
                  <a:pt x="0" y="2149106"/>
                </a:lnTo>
                <a:lnTo>
                  <a:pt x="1991944" y="2149106"/>
                </a:lnTo>
                <a:lnTo>
                  <a:pt x="3422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2278857" y="5954348"/>
            <a:ext cx="4564682" cy="2145665"/>
          </a:xfrm>
          <a:custGeom>
            <a:avLst/>
            <a:gdLst/>
            <a:ahLst/>
            <a:cxnLst/>
            <a:rect l="l" t="t" r="r" b="b"/>
            <a:pathLst>
              <a:path w="3420745" h="2145665">
                <a:moveTo>
                  <a:pt x="3420224" y="0"/>
                </a:moveTo>
                <a:lnTo>
                  <a:pt x="1428356" y="0"/>
                </a:lnTo>
                <a:lnTo>
                  <a:pt x="0" y="2145652"/>
                </a:lnTo>
                <a:lnTo>
                  <a:pt x="1991944" y="2145652"/>
                </a:lnTo>
                <a:lnTo>
                  <a:pt x="342022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865767" y="3290702"/>
            <a:ext cx="4386739" cy="2422525"/>
          </a:xfrm>
          <a:custGeom>
            <a:avLst/>
            <a:gdLst/>
            <a:ahLst/>
            <a:cxnLst/>
            <a:rect l="l" t="t" r="r" b="b"/>
            <a:pathLst>
              <a:path w="3287395" h="2422525">
                <a:moveTo>
                  <a:pt x="1674723" y="0"/>
                </a:moveTo>
                <a:lnTo>
                  <a:pt x="0" y="0"/>
                </a:lnTo>
                <a:lnTo>
                  <a:pt x="985342" y="1480172"/>
                </a:lnTo>
                <a:lnTo>
                  <a:pt x="415163" y="1480172"/>
                </a:lnTo>
                <a:lnTo>
                  <a:pt x="731138" y="1954885"/>
                </a:lnTo>
                <a:lnTo>
                  <a:pt x="851065" y="1774685"/>
                </a:lnTo>
                <a:lnTo>
                  <a:pt x="2797797" y="1774685"/>
                </a:lnTo>
                <a:lnTo>
                  <a:pt x="2366695" y="2422232"/>
                </a:lnTo>
                <a:lnTo>
                  <a:pt x="3287166" y="2422232"/>
                </a:lnTo>
                <a:lnTo>
                  <a:pt x="1674723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105025" y="3290699"/>
            <a:ext cx="2076011" cy="1480185"/>
          </a:xfrm>
          <a:custGeom>
            <a:avLst/>
            <a:gdLst/>
            <a:ahLst/>
            <a:cxnLst/>
            <a:rect l="l" t="t" r="r" b="b"/>
            <a:pathLst>
              <a:path w="1555750" h="1480185">
                <a:moveTo>
                  <a:pt x="570103" y="0"/>
                </a:moveTo>
                <a:lnTo>
                  <a:pt x="0" y="0"/>
                </a:lnTo>
                <a:lnTo>
                  <a:pt x="985266" y="1480172"/>
                </a:lnTo>
                <a:lnTo>
                  <a:pt x="1555445" y="1480172"/>
                </a:lnTo>
                <a:lnTo>
                  <a:pt x="570103" y="0"/>
                </a:lnTo>
                <a:close/>
              </a:path>
            </a:pathLst>
          </a:custGeom>
          <a:solidFill>
            <a:srgbClr val="EEE80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135511" y="5245565"/>
            <a:ext cx="3888496" cy="1920239"/>
          </a:xfrm>
          <a:custGeom>
            <a:avLst/>
            <a:gdLst/>
            <a:ahLst/>
            <a:cxnLst/>
            <a:rect l="l" t="t" r="r" b="b"/>
            <a:pathLst>
              <a:path w="2914015" h="1920240">
                <a:moveTo>
                  <a:pt x="1278369" y="0"/>
                </a:moveTo>
                <a:lnTo>
                  <a:pt x="0" y="1920239"/>
                </a:lnTo>
                <a:lnTo>
                  <a:pt x="1946871" y="1920239"/>
                </a:lnTo>
                <a:lnTo>
                  <a:pt x="2913926" y="467410"/>
                </a:lnTo>
                <a:lnTo>
                  <a:pt x="1589481" y="467410"/>
                </a:lnTo>
                <a:lnTo>
                  <a:pt x="1278369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g object 23"/>
          <p:cNvSpPr/>
          <p:nvPr/>
        </p:nvSpPr>
        <p:spPr>
          <a:xfrm>
            <a:off x="1841358" y="5065437"/>
            <a:ext cx="2758129" cy="647700"/>
          </a:xfrm>
          <a:custGeom>
            <a:avLst/>
            <a:gdLst/>
            <a:ahLst/>
            <a:cxnLst/>
            <a:rect l="l" t="t" r="r" b="b"/>
            <a:pathLst>
              <a:path w="2066925" h="647700">
                <a:moveTo>
                  <a:pt x="2066721" y="0"/>
                </a:moveTo>
                <a:lnTo>
                  <a:pt x="119989" y="0"/>
                </a:lnTo>
                <a:lnTo>
                  <a:pt x="0" y="180124"/>
                </a:lnTo>
                <a:lnTo>
                  <a:pt x="311175" y="647534"/>
                </a:lnTo>
                <a:lnTo>
                  <a:pt x="1635620" y="647534"/>
                </a:lnTo>
                <a:lnTo>
                  <a:pt x="2066721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918" y="442250"/>
            <a:ext cx="2058444" cy="1800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937" y="1171745"/>
            <a:ext cx="13047571" cy="661720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5E48-8E25-47F6-B809-19729F1956F5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0997"/>
            <a:ext cx="13279692" cy="961390"/>
          </a:xfrm>
          <a:custGeom>
            <a:avLst/>
            <a:gdLst/>
            <a:ahLst/>
            <a:cxnLst/>
            <a:rect l="l" t="t" r="r" b="b"/>
            <a:pathLst>
              <a:path w="9951720" h="961390">
                <a:moveTo>
                  <a:pt x="9951339" y="0"/>
                </a:moveTo>
                <a:lnTo>
                  <a:pt x="0" y="0"/>
                </a:lnTo>
                <a:lnTo>
                  <a:pt x="0" y="961110"/>
                </a:lnTo>
                <a:lnTo>
                  <a:pt x="9311551" y="961110"/>
                </a:lnTo>
                <a:lnTo>
                  <a:pt x="9951339" y="0"/>
                </a:lnTo>
                <a:close/>
              </a:path>
            </a:pathLst>
          </a:custGeom>
          <a:solidFill>
            <a:srgbClr val="2658A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3722" y="7238996"/>
            <a:ext cx="3371612" cy="857250"/>
          </a:xfrm>
          <a:custGeom>
            <a:avLst/>
            <a:gdLst/>
            <a:ahLst/>
            <a:cxnLst/>
            <a:rect l="l" t="t" r="r" b="b"/>
            <a:pathLst>
              <a:path w="2526665" h="857250">
                <a:moveTo>
                  <a:pt x="1955800" y="0"/>
                </a:moveTo>
                <a:lnTo>
                  <a:pt x="0" y="0"/>
                </a:lnTo>
                <a:lnTo>
                  <a:pt x="0" y="857250"/>
                </a:lnTo>
                <a:lnTo>
                  <a:pt x="2526461" y="857250"/>
                </a:lnTo>
                <a:lnTo>
                  <a:pt x="1955800" y="0"/>
                </a:lnTo>
                <a:close/>
              </a:path>
            </a:pathLst>
          </a:custGeom>
          <a:solidFill>
            <a:srgbClr val="FFC20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248517" y="7860365"/>
            <a:ext cx="5961965" cy="236220"/>
          </a:xfrm>
          <a:custGeom>
            <a:avLst/>
            <a:gdLst/>
            <a:ahLst/>
            <a:cxnLst/>
            <a:rect l="l" t="t" r="r" b="b"/>
            <a:pathLst>
              <a:path w="4467860" h="236220">
                <a:moveTo>
                  <a:pt x="4467517" y="0"/>
                </a:moveTo>
                <a:lnTo>
                  <a:pt x="157010" y="0"/>
                </a:lnTo>
                <a:lnTo>
                  <a:pt x="0" y="235877"/>
                </a:lnTo>
                <a:lnTo>
                  <a:pt x="4310507" y="235877"/>
                </a:lnTo>
                <a:lnTo>
                  <a:pt x="4467517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27580" y="424680"/>
            <a:ext cx="823089" cy="72000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718163" y="0"/>
            <a:ext cx="4689243" cy="381000"/>
          </a:xfrm>
          <a:custGeom>
            <a:avLst/>
            <a:gdLst/>
            <a:ahLst/>
            <a:cxnLst/>
            <a:rect l="l" t="t" r="r" b="b"/>
            <a:pathLst>
              <a:path w="3514090" h="381000">
                <a:moveTo>
                  <a:pt x="3513670" y="0"/>
                </a:moveTo>
                <a:lnTo>
                  <a:pt x="253619" y="0"/>
                </a:lnTo>
                <a:lnTo>
                  <a:pt x="0" y="381000"/>
                </a:lnTo>
                <a:lnTo>
                  <a:pt x="3513670" y="381000"/>
                </a:lnTo>
                <a:lnTo>
                  <a:pt x="3513670" y="0"/>
                </a:lnTo>
                <a:close/>
              </a:path>
            </a:pathLst>
          </a:custGeom>
          <a:solidFill>
            <a:srgbClr val="59A85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0442-D54B-4E6E-9E46-D4E1583C82C4}" type="datetime1">
              <a:rPr lang="en-US" smtClean="0"/>
              <a:t>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937" y="1171746"/>
            <a:ext cx="13047571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935" y="1940095"/>
            <a:ext cx="130475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0572" y="7535420"/>
            <a:ext cx="46123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672" y="7535420"/>
            <a:ext cx="33150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F66C-EC1F-4AD9-AF13-AEEAB246B425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9410" y="7508495"/>
            <a:ext cx="597383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Klavika Bd"/>
                <a:cs typeface="Klavika Bd"/>
              </a:defRPr>
            </a:lvl1pPr>
          </a:lstStyle>
          <a:p>
            <a:pPr marL="38100">
              <a:lnSpc>
                <a:spcPts val="3329"/>
              </a:lnSpc>
            </a:pPr>
            <a:fld id="{81D60167-4931-47E6-BA6A-407CBD079E47}" type="slidenum">
              <a:rPr lang="it-IT" smtClean="0"/>
              <a:pPr marL="38100">
                <a:lnSpc>
                  <a:spcPts val="3329"/>
                </a:lnSpc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5998">
        <a:defRPr>
          <a:latin typeface="+mn-lt"/>
          <a:ea typeface="+mn-ea"/>
          <a:cs typeface="+mn-cs"/>
        </a:defRPr>
      </a:lvl6pPr>
      <a:lvl7pPr marL="2743198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5998">
        <a:defRPr>
          <a:latin typeface="+mn-lt"/>
          <a:ea typeface="+mn-ea"/>
          <a:cs typeface="+mn-cs"/>
        </a:defRPr>
      </a:lvl6pPr>
      <a:lvl7pPr marL="2743198">
        <a:defRPr>
          <a:latin typeface="+mn-lt"/>
          <a:ea typeface="+mn-ea"/>
          <a:cs typeface="+mn-cs"/>
        </a:defRPr>
      </a:lvl7pPr>
      <a:lvl8pPr marL="3200398">
        <a:defRPr>
          <a:latin typeface="+mn-lt"/>
          <a:ea typeface="+mn-ea"/>
          <a:cs typeface="+mn-cs"/>
        </a:defRPr>
      </a:lvl8pPr>
      <a:lvl9pPr marL="3657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ef.regione.marche.it/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cheinnovazione.it/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regione.marche.sviluppoeconomico@emarche.i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partimento.sviluppoeconomico@regione.marche.it" TargetMode="External"/><Relationship Id="rId11" Type="http://schemas.openxmlformats.org/officeDocument/2006/relationships/hyperlink" Target="https://www.regione.marche.it/Entra-in-Regione/marche-innovazione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://www.regione.marche.it/Entra-in-Regione/Fondi-Europei" TargetMode="External"/><Relationship Id="rId4" Type="http://schemas.openxmlformats.org/officeDocument/2006/relationships/image" Target="../media/image5.png"/><Relationship Id="rId9" Type="http://schemas.openxmlformats.org/officeDocument/2006/relationships/hyperlink" Target="mailto:federica.gentili@regione.marche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ione.marche.it/Entra-in-Regione/Marche-Innovazione/Strategia-di-Specializzazione-Intelligente-per-Ricerca-e-Innovazione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4A3D9140-EAF1-B0C8-750B-D618B9AAB3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972301"/>
            <a:ext cx="14404975" cy="113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F41F1C84-F897-97AF-20F0-7D35E932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12" y="1687541"/>
            <a:ext cx="13172303" cy="3693319"/>
          </a:xfrm>
        </p:spPr>
        <p:txBody>
          <a:bodyPr/>
          <a:lstStyle/>
          <a:p>
            <a:pPr algn="ctr">
              <a:spcAft>
                <a:spcPts val="1800"/>
              </a:spcAft>
            </a:pPr>
            <a:r>
              <a:rPr lang="it-IT" sz="2500" b="0" dirty="0">
                <a:solidFill>
                  <a:srgbClr val="1D4195"/>
                </a:solidFill>
              </a:rPr>
              <a:t>Regione Marche</a:t>
            </a:r>
            <a:br>
              <a:rPr lang="it-IT" sz="2500" b="0" dirty="0">
                <a:solidFill>
                  <a:srgbClr val="1D4195"/>
                </a:solidFill>
              </a:rPr>
            </a:br>
            <a:r>
              <a:rPr lang="it-IT" sz="2500" b="0" dirty="0">
                <a:solidFill>
                  <a:srgbClr val="1D4195"/>
                </a:solidFill>
                <a:latin typeface="Klavika Regular" panose="020B0506040000020004" pitchFamily="34" charset="0"/>
              </a:rPr>
              <a:t>DIPARTIMENTO SVILUPPO ECONOMICO</a:t>
            </a:r>
            <a:br>
              <a:rPr lang="it-IT" sz="1800" dirty="0">
                <a:solidFill>
                  <a:srgbClr val="1D4195"/>
                </a:solidFill>
              </a:rPr>
            </a:br>
            <a:br>
              <a:rPr lang="it-IT" sz="1800" dirty="0">
                <a:solidFill>
                  <a:srgbClr val="1D4195"/>
                </a:solidFill>
              </a:rPr>
            </a:br>
            <a:r>
              <a:rPr lang="it-IT" sz="3200" dirty="0">
                <a:solidFill>
                  <a:srgbClr val="1D4195"/>
                </a:solidFill>
              </a:rPr>
              <a:t>BANDO</a:t>
            </a:r>
            <a:br>
              <a:rPr lang="it-IT" sz="2400" dirty="0">
                <a:solidFill>
                  <a:srgbClr val="1D4195"/>
                </a:solidFill>
              </a:rPr>
            </a:br>
            <a:r>
              <a:rPr lang="it-IT" sz="3200" dirty="0">
                <a:solidFill>
                  <a:srgbClr val="1D4195"/>
                </a:solidFill>
              </a:rPr>
              <a:t>INNOVAZIONE DI PRODOTTO SOSTENIBILE E DIGITALE</a:t>
            </a:r>
            <a:br>
              <a:rPr lang="it-IT" sz="3700" b="0" dirty="0">
                <a:solidFill>
                  <a:srgbClr val="1D4195"/>
                </a:solidFill>
                <a:latin typeface="Klavika Regular" panose="020B0506040000020004" pitchFamily="34" charset="0"/>
              </a:rPr>
            </a:br>
            <a:r>
              <a:rPr lang="it-IT" sz="2000" b="0" dirty="0">
                <a:solidFill>
                  <a:srgbClr val="1D4195"/>
                </a:solidFill>
                <a:latin typeface="Klavika Regular" panose="020B0506040000020004" pitchFamily="34" charset="0"/>
              </a:rPr>
              <a:t>approvato con Decreto del Direttore del Dipartimento Sviluppo Economico n. 215 del 11/12/2023</a:t>
            </a:r>
            <a:br>
              <a:rPr lang="it-IT" sz="3700" b="0" dirty="0">
                <a:solidFill>
                  <a:srgbClr val="1D4195"/>
                </a:solidFill>
                <a:latin typeface="Klavika Regular" panose="020B0506040000020004" pitchFamily="34" charset="0"/>
              </a:rPr>
            </a:br>
            <a:br>
              <a:rPr lang="it-IT" sz="2400" dirty="0">
                <a:solidFill>
                  <a:srgbClr val="1D4195"/>
                </a:solidFill>
              </a:rPr>
            </a:br>
            <a:r>
              <a:rPr lang="it-IT" sz="2400" b="0" dirty="0">
                <a:solidFill>
                  <a:srgbClr val="1D4195"/>
                </a:solidFill>
                <a:latin typeface="Klavika Regular" panose="020B0506040000020004" pitchFamily="34" charset="0"/>
              </a:rPr>
              <a:t>Sostegno a progetti di innovazione e diversificazione di prodotto o servizio negli ambiti della strategia regionale per la specializzazione intelligente 2021-2027</a:t>
            </a:r>
            <a:br>
              <a:rPr lang="it-IT" sz="1800" b="0" dirty="0">
                <a:solidFill>
                  <a:srgbClr val="1D4195"/>
                </a:solidFill>
                <a:latin typeface="Klavika Regular" panose="020B0506040000020004" pitchFamily="34" charset="0"/>
              </a:rPr>
            </a:br>
            <a:endParaRPr lang="it-IT" sz="1600" dirty="0">
              <a:solidFill>
                <a:srgbClr val="1D4195"/>
              </a:solidFill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CD058A-D115-9CD7-C51E-A66A656643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828" y="7070077"/>
            <a:ext cx="13593672" cy="82075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3FEECDB-73B9-495B-854D-2E37111E57FE}"/>
              </a:ext>
            </a:extLst>
          </p:cNvPr>
          <p:cNvCxnSpPr/>
          <p:nvPr/>
        </p:nvCxnSpPr>
        <p:spPr>
          <a:xfrm flipV="1">
            <a:off x="7913203" y="5772602"/>
            <a:ext cx="5775537" cy="5028"/>
          </a:xfrm>
          <a:prstGeom prst="line">
            <a:avLst/>
          </a:prstGeom>
          <a:ln w="38100">
            <a:solidFill>
              <a:srgbClr val="F79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259467-534F-4B71-8973-A08918212599}"/>
              </a:ext>
            </a:extLst>
          </p:cNvPr>
          <p:cNvSpPr txBox="1"/>
          <p:nvPr/>
        </p:nvSpPr>
        <p:spPr>
          <a:xfrm>
            <a:off x="4437014" y="6037126"/>
            <a:ext cx="824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1D4195"/>
                </a:solidFill>
              </a:rPr>
              <a:t>Martedì 30 gennaio 2024 ore </a:t>
            </a:r>
            <a:r>
              <a:rPr lang="it-IT" sz="1800" dirty="0">
                <a:solidFill>
                  <a:srgbClr val="1D4195"/>
                </a:solidFill>
              </a:rPr>
              <a:t>16:30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275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7E2594-E633-F0B0-1939-FE17EED54194}"/>
              </a:ext>
            </a:extLst>
          </p:cNvPr>
          <p:cNvSpPr/>
          <p:nvPr/>
        </p:nvSpPr>
        <p:spPr>
          <a:xfrm>
            <a:off x="612267" y="1655182"/>
            <a:ext cx="13195325" cy="42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SPESE AMMISSIBILI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B4D57C-7DDF-4C33-AEA7-CB03BE3E45D6}"/>
              </a:ext>
            </a:extLst>
          </p:cNvPr>
          <p:cNvSpPr txBox="1"/>
          <p:nvPr/>
        </p:nvSpPr>
        <p:spPr>
          <a:xfrm>
            <a:off x="1094192" y="1907419"/>
            <a:ext cx="1223147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E. STRATEGIA DI VENDITA</a:t>
            </a:r>
          </a:p>
          <a:p>
            <a:pPr lvl="0" algn="just">
              <a:spcAft>
                <a:spcPts val="1200"/>
              </a:spcAf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Spese relative a servizi di consulenza finalizzati all’innovazione della strategia promozionale, temporary export manager e </a:t>
            </a:r>
            <a:r>
              <a:rPr lang="it-IT" sz="2000" dirty="0" err="1">
                <a:latin typeface="Klavika Regular" panose="020B0506040000020004"/>
                <a:ea typeface="Times New Roman" panose="02020603050405020304" pitchFamily="18" charset="0"/>
              </a:rPr>
              <a:t>digital</a:t>
            </a: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 export manager, analisi e ricerche di mercato, sito web aziendale, sviluppo e rafforzamento del brand, marketing digitale, business on line, social media marketing.</a:t>
            </a:r>
          </a:p>
          <a:p>
            <a:pPr algn="just">
              <a:spcAft>
                <a:spcPts val="600"/>
              </a:spcAf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F. MATERIALI, FORNITURE E PRODOTTI ANALOGHI</a:t>
            </a:r>
          </a:p>
          <a:p>
            <a:pPr lvl="0" algn="just">
              <a:spcAft>
                <a:spcPts val="1200"/>
              </a:spcAf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Spese relative a materiali, forniture e altri prodotti, inclusi componenti, semilavorati e loro lavorazioni, acquisiti da fonti esterne alle normali condizioni di mercato, direttamente imputabili alla realizzazione del progetto. </a:t>
            </a:r>
          </a:p>
          <a:p>
            <a:pPr lvl="0" algn="just">
              <a:spcAft>
                <a:spcPts val="600"/>
              </a:spcAf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G. SPESE GENERALI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  <a:cs typeface="Calibri" panose="020F0502020204030204" pitchFamily="34" charset="0"/>
              </a:rPr>
              <a:t>Spese generali (d’ufficio e amministrative): costi indiretti funzionali alla realizzazione del progetto calcolati con un </a:t>
            </a:r>
            <a:r>
              <a:rPr lang="it-IT" sz="2000" dirty="0">
                <a:solidFill>
                  <a:srgbClr val="FF0000"/>
                </a:solidFill>
                <a:latin typeface="Klavika Regular" panose="020B0506040000020004"/>
                <a:ea typeface="Times New Roman" panose="02020603050405020304" pitchFamily="18" charset="0"/>
                <a:cs typeface="Calibri" panose="020F0502020204030204" pitchFamily="34" charset="0"/>
              </a:rPr>
              <a:t>tasso forfettario fino al 7 % dei costi diretti ammissibili</a:t>
            </a:r>
            <a:r>
              <a:rPr lang="it-IT" sz="2000" dirty="0">
                <a:solidFill>
                  <a:schemeClr val="tx2"/>
                </a:solidFill>
                <a:latin typeface="Klavika Regular" panose="020B0506040000020004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sz="2000" dirty="0">
                <a:solidFill>
                  <a:schemeClr val="tx2"/>
                </a:solidFill>
                <a:latin typeface="Klavika Regular" panose="020B0506040000020004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96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INTENSITÀ DI AGEVOLAZIONE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C18D9A-D81E-487F-BCF3-79CD3590281C}"/>
              </a:ext>
            </a:extLst>
          </p:cNvPr>
          <p:cNvSpPr txBox="1"/>
          <p:nvPr/>
        </p:nvSpPr>
        <p:spPr>
          <a:xfrm>
            <a:off x="932001" y="6814585"/>
            <a:ext cx="12441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Klavika Regular" panose="020B0506040000020004"/>
              </a:rPr>
              <a:t>Il limite massimo di contributo concedibile per ciascun progetto è di </a:t>
            </a:r>
            <a:r>
              <a:rPr lang="it-IT" sz="2200" b="1" dirty="0">
                <a:solidFill>
                  <a:srgbClr val="FF0000"/>
                </a:solidFill>
                <a:latin typeface="Klavika Regular" panose="020B0506040000020004"/>
              </a:rPr>
              <a:t>euro 200.000,00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F39917F-3767-405B-A01E-F01069CC0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77580"/>
              </p:ext>
            </p:extLst>
          </p:nvPr>
        </p:nvGraphicFramePr>
        <p:xfrm>
          <a:off x="463482" y="1288015"/>
          <a:ext cx="13344110" cy="5294655"/>
        </p:xfrm>
        <a:graphic>
          <a:graphicData uri="http://schemas.openxmlformats.org/drawingml/2006/table">
            <a:tbl>
              <a:tblPr firstRow="1" firstCol="1" bandRow="1"/>
              <a:tblGrid>
                <a:gridCol w="5233760">
                  <a:extLst>
                    <a:ext uri="{9D8B030D-6E8A-4147-A177-3AD203B41FA5}">
                      <a16:colId xmlns:a16="http://schemas.microsoft.com/office/drawing/2014/main" val="1685795839"/>
                    </a:ext>
                  </a:extLst>
                </a:gridCol>
                <a:gridCol w="5848534">
                  <a:extLst>
                    <a:ext uri="{9D8B030D-6E8A-4147-A177-3AD203B41FA5}">
                      <a16:colId xmlns:a16="http://schemas.microsoft.com/office/drawing/2014/main" val="1980503637"/>
                    </a:ext>
                  </a:extLst>
                </a:gridCol>
                <a:gridCol w="1130908">
                  <a:extLst>
                    <a:ext uri="{9D8B030D-6E8A-4147-A177-3AD203B41FA5}">
                      <a16:colId xmlns:a16="http://schemas.microsoft.com/office/drawing/2014/main" val="1133330984"/>
                    </a:ext>
                  </a:extLst>
                </a:gridCol>
                <a:gridCol w="1130908">
                  <a:extLst>
                    <a:ext uri="{9D8B030D-6E8A-4147-A177-3AD203B41FA5}">
                      <a16:colId xmlns:a16="http://schemas.microsoft.com/office/drawing/2014/main" val="2280860358"/>
                    </a:ext>
                  </a:extLst>
                </a:gridCol>
              </a:tblGrid>
              <a:tr h="2272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TIPOLOGIA DELLE SPESE</a:t>
                      </a:r>
                      <a:endParaRPr lang="it-IT" sz="16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RIFERIMENTI NORMATIVI</a:t>
                      </a:r>
                      <a:endParaRPr lang="it-IT" sz="16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INTENSITÀ DI AIUTO</a:t>
                      </a:r>
                      <a:endParaRPr lang="it-IT" sz="15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617273"/>
                  </a:ext>
                </a:extLst>
              </a:tr>
              <a:tr h="69061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 e Piccole imprese</a:t>
                      </a:r>
                      <a:endParaRPr lang="it-IT" sz="15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2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Medie imprese</a:t>
                      </a:r>
                      <a:endParaRPr lang="it-IT" sz="1500" dirty="0">
                        <a:solidFill>
                          <a:schemeClr val="tx2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3" marR="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56187"/>
                  </a:ext>
                </a:extLst>
              </a:tr>
              <a:tr h="32550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Spese per beni strumentali e immateriali </a:t>
                      </a: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Art. 17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Reg. (UE) 651/2014 e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s.m.i.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regime di esenzione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96731"/>
                  </a:ext>
                </a:extLst>
              </a:tr>
              <a:tr h="15717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Art. 14 Reg. (UE) 651/2014 e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s.m.i.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in regime di esenzione (maggiorazione del 15%)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nel caso in cui l’unità produttiva oggetto del progetto di investimento sia localizzata e operativa al momento della concessione nelle aree ammesse alla deroga di cui all’articolo 107, paragrafo 3, del TFUE previste dalla Carta degli aiuti di Stato a finalità regionale 2022/2027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43259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Costi dei servizi di consulenza</a:t>
                      </a: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Art. 18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Reg. (UE) n. 651/2014 e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s.m.i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in regime di esenzione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56222"/>
                  </a:ext>
                </a:extLst>
              </a:tr>
              <a:tr h="1115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Costi per l'ottenimento, la convalida e la difesa di brevetti e altri attivi immateriali; costi di messa a disposizione di personale altamente qualificato; costi per i servizi di consulenza e di sostegno all'innovazione</a:t>
                      </a: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Art. 28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Reg. (UE) n. 651/2014 e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s.m.i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in regime di esenzione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71481"/>
                  </a:ext>
                </a:extLst>
              </a:tr>
              <a:tr h="8673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Spese di personale; i costi della ricerca contrattuale, delle competenze e dei brevetti acquisiti o ottenuti in licenza, materiali, forniture e prodotti analoghi,  spese generali</a:t>
                      </a:r>
                      <a:endParaRPr lang="it-IT" sz="1600" i="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Art. 29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Reg. (UE) n. 651/2014 e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s.m.i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in regime di esenzione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Klavika Regular" panose="020B0506040000020004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6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5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8CF99C2-6082-CB58-E7F3-D07CDF79E34A}"/>
              </a:ext>
            </a:extLst>
          </p:cNvPr>
          <p:cNvSpPr/>
          <p:nvPr/>
        </p:nvSpPr>
        <p:spPr>
          <a:xfrm>
            <a:off x="1973959" y="1507301"/>
            <a:ext cx="10457055" cy="567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DI VALUTAZIONE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52CA9B5-F132-4E63-A137-1BE0094F3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55853"/>
              </p:ext>
            </p:extLst>
          </p:nvPr>
        </p:nvGraphicFramePr>
        <p:xfrm>
          <a:off x="2341717" y="1333957"/>
          <a:ext cx="9221247" cy="5749735"/>
        </p:xfrm>
        <a:graphic>
          <a:graphicData uri="http://schemas.openxmlformats.org/drawingml/2006/table">
            <a:tbl>
              <a:tblPr firstRow="1" firstCol="1" bandRow="1"/>
              <a:tblGrid>
                <a:gridCol w="9221247">
                  <a:extLst>
                    <a:ext uri="{9D8B030D-6E8A-4147-A177-3AD203B41FA5}">
                      <a16:colId xmlns:a16="http://schemas.microsoft.com/office/drawing/2014/main" val="1290295330"/>
                    </a:ext>
                  </a:extLst>
                </a:gridCol>
              </a:tblGrid>
              <a:tr h="482401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GRADO DI INNOVAZIONE DIGITALE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TRANSIZIONE SOSTENIBILE E PROCESSI DI ECONOMIA CIRCOLARE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SVILUPPO DI MARCHI E BREVETTI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INCLUSIONE DELLE PERSONE FRAGILI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COLLABORAZIONE CON L’ECOSISTEMA REGIONALE INCLUSI I DIGITAL INNOVATION HUB (DIH) REGIONALI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EFFICACIA DELLA STRATEGIA DI VENDITA</a:t>
                      </a:r>
                    </a:p>
                    <a:p>
                      <a:pPr marL="34290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2400" b="0" kern="1200" dirty="0">
                          <a:solidFill>
                            <a:schemeClr val="tx1"/>
                          </a:solidFill>
                          <a:latin typeface="Klavika Regular" panose="020B0506040000020004"/>
                          <a:ea typeface="Calibri" panose="020F0502020204030204" pitchFamily="34" charset="0"/>
                          <a:cs typeface="+mn-cs"/>
                        </a:rPr>
                        <a:t>IMPATTO SULLE QUOTE DI MERCATO</a:t>
                      </a:r>
                    </a:p>
                  </a:txBody>
                  <a:tcPr marL="2008" marR="200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9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E55AC77-1816-D740-7D18-34AC8D3665F4}"/>
              </a:ext>
            </a:extLst>
          </p:cNvPr>
          <p:cNvSpPr/>
          <p:nvPr/>
        </p:nvSpPr>
        <p:spPr>
          <a:xfrm>
            <a:off x="1041341" y="1301443"/>
            <a:ext cx="12608640" cy="3832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DI VALUTAZIONE (premialità)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EE62DE0-C085-4579-B2C0-140166234A56}"/>
              </a:ext>
            </a:extLst>
          </p:cNvPr>
          <p:cNvSpPr/>
          <p:nvPr/>
        </p:nvSpPr>
        <p:spPr>
          <a:xfrm>
            <a:off x="1234238" y="1409641"/>
            <a:ext cx="120187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dirty="0">
                <a:latin typeface="Klavika Regular" panose="020B0506040000020004" pitchFamily="34" charset="0"/>
              </a:rPr>
              <a:t>Sono previste </a:t>
            </a:r>
            <a:r>
              <a:rPr lang="it-IT" sz="2400" b="1" dirty="0">
                <a:latin typeface="Klavika Regular" panose="020B0506040000020004" pitchFamily="34" charset="0"/>
              </a:rPr>
              <a:t>maggiorazioni di punteggio </a:t>
            </a:r>
            <a:r>
              <a:rPr lang="it-IT" sz="2400" dirty="0">
                <a:latin typeface="Klavika Regular" panose="020B0506040000020004" pitchFamily="34" charset="0"/>
              </a:rPr>
              <a:t>per i criteri di premialità di seguito indicati: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arenR"/>
            </a:pPr>
            <a:r>
              <a:rPr lang="it-IT" sz="2400" dirty="0">
                <a:latin typeface="Klavika Regular" panose="020B0506040000020004" pitchFamily="34" charset="0"/>
              </a:rPr>
              <a:t>+ 3 punti per progetti che comportino effetti diretti/indiretti sull’occupazione realizzati attraverso l’adozione da parte dell’impresa proponente, entro il termine di conclusione del progetto, di </a:t>
            </a:r>
            <a:r>
              <a:rPr lang="it-IT" sz="2400" dirty="0">
                <a:solidFill>
                  <a:srgbClr val="FF0000"/>
                </a:solidFill>
                <a:latin typeface="Klavika Regular" panose="020B0506040000020004" pitchFamily="34" charset="0"/>
              </a:rPr>
              <a:t>almeno tre iniziative rivolte al miglioramento del welfare aziendale</a:t>
            </a:r>
            <a:r>
              <a:rPr lang="it-IT" sz="2400" dirty="0">
                <a:latin typeface="Klavika Regular" panose="020B0506040000020004" pitchFamily="34" charset="0"/>
              </a:rPr>
              <a:t>, che vadano oltre gli obblighi di legge, ai sensi del «Protocollo d’intesa per lo sviluppo di iniziative volte a migliorare il benessere dei lavoratori nelle imprese del territorio regionale» di cui alla DGR n. 1109 del 24 luglio 2023;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sz="2400" dirty="0">
                <a:latin typeface="Klavika Regular" panose="020B0506040000020004" pitchFamily="34" charset="0"/>
              </a:rPr>
              <a:t>+ 2 punti in caso di integrazione dell’investimento con </a:t>
            </a:r>
            <a:r>
              <a:rPr lang="it-IT" sz="2400" dirty="0">
                <a:solidFill>
                  <a:srgbClr val="FF0000"/>
                </a:solidFill>
                <a:latin typeface="Klavika Regular" panose="020B0506040000020004" pitchFamily="34" charset="0"/>
              </a:rPr>
              <a:t>corsi di formazione del personale aziendale </a:t>
            </a:r>
            <a:r>
              <a:rPr lang="it-IT" sz="2400" dirty="0">
                <a:latin typeface="Klavika Regular" panose="020B0506040000020004" pitchFamily="34" charset="0"/>
              </a:rPr>
              <a:t>attuate negli ultimi due anni e fino alla data di chiusura del progetto.</a:t>
            </a:r>
            <a:endParaRPr lang="it-IT" dirty="0">
              <a:solidFill>
                <a:schemeClr val="tx2"/>
              </a:solidFill>
              <a:latin typeface="Klavika Regular" panose="020B0506040000020004" pitchFamily="34" charset="0"/>
            </a:endParaRPr>
          </a:p>
        </p:txBody>
      </p:sp>
      <p:pic>
        <p:nvPicPr>
          <p:cNvPr id="12" name="Immagine 11" descr="Immagine che contiene pianta&#10;&#10;Descrizione generata automaticamente">
            <a:extLst>
              <a:ext uri="{FF2B5EF4-FFF2-40B4-BE49-F238E27FC236}">
                <a16:creationId xmlns:a16="http://schemas.microsoft.com/office/drawing/2014/main" id="{0110C553-02C1-4A3F-B3E6-23F70939DE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33492" r="2372" b="32711"/>
          <a:stretch/>
        </p:blipFill>
        <p:spPr>
          <a:xfrm>
            <a:off x="294784" y="5258464"/>
            <a:ext cx="13762836" cy="21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E55AC77-1816-D740-7D18-34AC8D3665F4}"/>
              </a:ext>
            </a:extLst>
          </p:cNvPr>
          <p:cNvSpPr/>
          <p:nvPr/>
        </p:nvSpPr>
        <p:spPr>
          <a:xfrm>
            <a:off x="848446" y="1553423"/>
            <a:ext cx="12608640" cy="506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TERMINI DI PRESENTAZIONE DELLA DOMANDA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EE62DE0-C085-4579-B2C0-140166234A56}"/>
              </a:ext>
            </a:extLst>
          </p:cNvPr>
          <p:cNvSpPr/>
          <p:nvPr/>
        </p:nvSpPr>
        <p:spPr>
          <a:xfrm>
            <a:off x="1143378" y="2240704"/>
            <a:ext cx="120187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it-IT" sz="2400" dirty="0">
              <a:latin typeface="Klavika Regular" panose="020B05060400000200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400" dirty="0">
                <a:latin typeface="Klavika Regular" panose="020B0506040000020004" pitchFamily="34" charset="0"/>
              </a:rPr>
              <a:t>Dalle ore </a:t>
            </a:r>
            <a:r>
              <a:rPr lang="it-IT" sz="2400" b="1" dirty="0">
                <a:solidFill>
                  <a:srgbClr val="FF0000"/>
                </a:solidFill>
                <a:latin typeface="Klavika Regular" panose="020B0506040000020004" pitchFamily="34" charset="0"/>
              </a:rPr>
              <a:t>10:00 di lunedì 08/01/2024 </a:t>
            </a:r>
            <a:r>
              <a:rPr lang="it-IT" sz="2400" dirty="0">
                <a:latin typeface="Klavika Regular" panose="020B0506040000020004" pitchFamily="34" charset="0"/>
              </a:rPr>
              <a:t>ed entro le ore </a:t>
            </a:r>
            <a:r>
              <a:rPr lang="it-IT" sz="2400" b="1" dirty="0">
                <a:solidFill>
                  <a:srgbClr val="FF0000"/>
                </a:solidFill>
                <a:latin typeface="Klavika Regular" panose="020B0506040000020004" pitchFamily="34" charset="0"/>
              </a:rPr>
              <a:t>13:00 di giovedì 28/03/2024</a:t>
            </a:r>
            <a:r>
              <a:rPr lang="it-IT" sz="2400" dirty="0">
                <a:latin typeface="Klavika Regular" panose="020B05060400000200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it-IT" sz="2400" dirty="0">
              <a:latin typeface="Klavika Regular" panose="020B05060400000200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400" dirty="0">
                <a:latin typeface="Klavika Regular" panose="020B0506040000020004" pitchFamily="34" charset="0"/>
              </a:rPr>
              <a:t>tramite il sistema informativo </a:t>
            </a:r>
            <a:r>
              <a:rPr lang="it-IT" sz="2400" dirty="0">
                <a:latin typeface="Klavika Regular" panose="020B0506040000020004" pitchFamily="34" charset="0"/>
                <a:hlinkClick r:id="rId6"/>
              </a:rPr>
              <a:t>https://sigef.regione.marche.it</a:t>
            </a:r>
            <a:endParaRPr lang="it-IT" sz="2400" dirty="0">
              <a:latin typeface="Klavika Regular" panose="020B0506040000020004" pitchFamily="34" charset="0"/>
            </a:endParaRPr>
          </a:p>
          <a:p>
            <a:pPr algn="ctr">
              <a:spcAft>
                <a:spcPts val="1200"/>
              </a:spcAft>
            </a:pPr>
            <a:endParaRPr lang="it-IT" sz="2400" dirty="0">
              <a:latin typeface="Klavika Regular" panose="020B05060400000200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400" dirty="0">
                <a:latin typeface="Klavika Regular" panose="020B0506040000020004" pitchFamily="34" charset="0"/>
              </a:rPr>
              <a:t>nell’ambito a cui il progetto proposto è inerente</a:t>
            </a:r>
          </a:p>
        </p:txBody>
      </p:sp>
    </p:spTree>
    <p:extLst>
      <p:ext uri="{BB962C8B-B14F-4D97-AF65-F5344CB8AC3E}">
        <p14:creationId xmlns:p14="http://schemas.microsoft.com/office/powerpoint/2010/main" val="414955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BD53B49-0B42-9F8E-43AA-2D5EFCE36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>
          <a:xfrm>
            <a:off x="318" y="0"/>
            <a:ext cx="14404338" cy="7330439"/>
          </a:xfrm>
          <a:prstGeom prst="rect">
            <a:avLst/>
          </a:prstGeom>
        </p:spPr>
      </p:pic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ttangolo 28">
            <a:extLst>
              <a:ext uri="{FF2B5EF4-FFF2-40B4-BE49-F238E27FC236}">
                <a16:creationId xmlns:a16="http://schemas.microsoft.com/office/drawing/2014/main" id="{9806B475-7A1B-3E78-08E7-AFC17DD0EC11}"/>
              </a:ext>
            </a:extLst>
          </p:cNvPr>
          <p:cNvSpPr/>
          <p:nvPr/>
        </p:nvSpPr>
        <p:spPr>
          <a:xfrm rot="10800000">
            <a:off x="352" y="918291"/>
            <a:ext cx="14404270" cy="1274059"/>
          </a:xfrm>
          <a:custGeom>
            <a:avLst/>
            <a:gdLst>
              <a:gd name="connsiteX0" fmla="*/ 0 w 3152774"/>
              <a:gd name="connsiteY0" fmla="*/ 0 h 1178671"/>
              <a:gd name="connsiteX1" fmla="*/ 3152774 w 3152774"/>
              <a:gd name="connsiteY1" fmla="*/ 0 h 1178671"/>
              <a:gd name="connsiteX2" fmla="*/ 3152774 w 3152774"/>
              <a:gd name="connsiteY2" fmla="*/ 1178671 h 1178671"/>
              <a:gd name="connsiteX3" fmla="*/ 0 w 3152774"/>
              <a:gd name="connsiteY3" fmla="*/ 1178671 h 1178671"/>
              <a:gd name="connsiteX4" fmla="*/ 0 w 3152774"/>
              <a:gd name="connsiteY4" fmla="*/ 0 h 1178671"/>
              <a:gd name="connsiteX0" fmla="*/ 0 w 3457574"/>
              <a:gd name="connsiteY0" fmla="*/ 0 h 1191371"/>
              <a:gd name="connsiteX1" fmla="*/ 3457574 w 3457574"/>
              <a:gd name="connsiteY1" fmla="*/ 12700 h 1191371"/>
              <a:gd name="connsiteX2" fmla="*/ 3457574 w 3457574"/>
              <a:gd name="connsiteY2" fmla="*/ 1191371 h 1191371"/>
              <a:gd name="connsiteX3" fmla="*/ 304800 w 3457574"/>
              <a:gd name="connsiteY3" fmla="*/ 1191371 h 1191371"/>
              <a:gd name="connsiteX4" fmla="*/ 0 w 3457574"/>
              <a:gd name="connsiteY4" fmla="*/ 0 h 1191371"/>
              <a:gd name="connsiteX0" fmla="*/ 0 w 3274121"/>
              <a:gd name="connsiteY0" fmla="*/ 2334 h 1178671"/>
              <a:gd name="connsiteX1" fmla="*/ 3274121 w 3274121"/>
              <a:gd name="connsiteY1" fmla="*/ 0 h 1178671"/>
              <a:gd name="connsiteX2" fmla="*/ 3274121 w 3274121"/>
              <a:gd name="connsiteY2" fmla="*/ 1178671 h 1178671"/>
              <a:gd name="connsiteX3" fmla="*/ 121347 w 3274121"/>
              <a:gd name="connsiteY3" fmla="*/ 1178671 h 1178671"/>
              <a:gd name="connsiteX4" fmla="*/ 0 w 3274121"/>
              <a:gd name="connsiteY4" fmla="*/ 2334 h 11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121" h="1178671">
                <a:moveTo>
                  <a:pt x="0" y="2334"/>
                </a:moveTo>
                <a:lnTo>
                  <a:pt x="3274121" y="0"/>
                </a:lnTo>
                <a:lnTo>
                  <a:pt x="3274121" y="1178671"/>
                </a:lnTo>
                <a:lnTo>
                  <a:pt x="121347" y="1178671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olo 21">
            <a:extLst>
              <a:ext uri="{FF2B5EF4-FFF2-40B4-BE49-F238E27FC236}">
                <a16:creationId xmlns:a16="http://schemas.microsoft.com/office/drawing/2014/main" id="{45687129-41D5-1B70-2B1D-074AB71CFF66}"/>
              </a:ext>
            </a:extLst>
          </p:cNvPr>
          <p:cNvSpPr txBox="1">
            <a:spLocks/>
          </p:cNvSpPr>
          <p:nvPr/>
        </p:nvSpPr>
        <p:spPr>
          <a:xfrm>
            <a:off x="353" y="1196562"/>
            <a:ext cx="144945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j-ea"/>
              </a:rPr>
              <a:t>Focus: PROSSIMI BANDI 2023/2024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j-ea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73D4468-C237-B2E2-8007-939EF131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F5F7709-A6D8-DA45-90AA-AE9710975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0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E06A82-847E-188E-D1F7-05EE5BE821F0}"/>
              </a:ext>
            </a:extLst>
          </p:cNvPr>
          <p:cNvSpPr txBox="1"/>
          <p:nvPr/>
        </p:nvSpPr>
        <p:spPr>
          <a:xfrm>
            <a:off x="691503" y="1508643"/>
            <a:ext cx="13012922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INT. 1.3.2.2: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progetti di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ingegnerizzazione e di industrializzazione dei risultati della ricerca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, per sostenere lo sfruttamento industriale e la valorizzazione economica delle innovazioni e le fasi di maggiore prossimità al mercato: realizzazione di test, prove, dimostrazione per la prototipazione e la validazione di prodotti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(12 mln)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716438" y="502182"/>
            <a:ext cx="133468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RAFFORZAMENTO COMPETITIVO DELLE PMI E DELLE FILIERE</a:t>
            </a:r>
          </a:p>
        </p:txBody>
      </p:sp>
      <p:sp>
        <p:nvSpPr>
          <p:cNvPr id="2" name="Rettangolo 28">
            <a:extLst>
              <a:ext uri="{FF2B5EF4-FFF2-40B4-BE49-F238E27FC236}">
                <a16:creationId xmlns:a16="http://schemas.microsoft.com/office/drawing/2014/main" id="{9C50CC7D-E631-15F2-03A0-4AA0C562B666}"/>
              </a:ext>
            </a:extLst>
          </p:cNvPr>
          <p:cNvSpPr/>
          <p:nvPr/>
        </p:nvSpPr>
        <p:spPr>
          <a:xfrm>
            <a:off x="12361333" y="6058607"/>
            <a:ext cx="2043642" cy="1323439"/>
          </a:xfrm>
          <a:custGeom>
            <a:avLst/>
            <a:gdLst>
              <a:gd name="connsiteX0" fmla="*/ 0 w 3152774"/>
              <a:gd name="connsiteY0" fmla="*/ 0 h 1178671"/>
              <a:gd name="connsiteX1" fmla="*/ 3152774 w 3152774"/>
              <a:gd name="connsiteY1" fmla="*/ 0 h 1178671"/>
              <a:gd name="connsiteX2" fmla="*/ 3152774 w 3152774"/>
              <a:gd name="connsiteY2" fmla="*/ 1178671 h 1178671"/>
              <a:gd name="connsiteX3" fmla="*/ 0 w 3152774"/>
              <a:gd name="connsiteY3" fmla="*/ 1178671 h 1178671"/>
              <a:gd name="connsiteX4" fmla="*/ 0 w 3152774"/>
              <a:gd name="connsiteY4" fmla="*/ 0 h 1178671"/>
              <a:gd name="connsiteX0" fmla="*/ 0 w 3457574"/>
              <a:gd name="connsiteY0" fmla="*/ 0 h 1191371"/>
              <a:gd name="connsiteX1" fmla="*/ 3457574 w 3457574"/>
              <a:gd name="connsiteY1" fmla="*/ 12700 h 1191371"/>
              <a:gd name="connsiteX2" fmla="*/ 3457574 w 3457574"/>
              <a:gd name="connsiteY2" fmla="*/ 1191371 h 1191371"/>
              <a:gd name="connsiteX3" fmla="*/ 304800 w 3457574"/>
              <a:gd name="connsiteY3" fmla="*/ 1191371 h 1191371"/>
              <a:gd name="connsiteX4" fmla="*/ 0 w 3457574"/>
              <a:gd name="connsiteY4" fmla="*/ 0 h 1191371"/>
              <a:gd name="connsiteX0" fmla="*/ 0 w 3274121"/>
              <a:gd name="connsiteY0" fmla="*/ 2334 h 1178671"/>
              <a:gd name="connsiteX1" fmla="*/ 3274121 w 3274121"/>
              <a:gd name="connsiteY1" fmla="*/ 0 h 1178671"/>
              <a:gd name="connsiteX2" fmla="*/ 3274121 w 3274121"/>
              <a:gd name="connsiteY2" fmla="*/ 1178671 h 1178671"/>
              <a:gd name="connsiteX3" fmla="*/ 121347 w 3274121"/>
              <a:gd name="connsiteY3" fmla="*/ 1178671 h 1178671"/>
              <a:gd name="connsiteX4" fmla="*/ 0 w 3274121"/>
              <a:gd name="connsiteY4" fmla="*/ 2334 h 11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121" h="1178671">
                <a:moveTo>
                  <a:pt x="0" y="2334"/>
                </a:moveTo>
                <a:lnTo>
                  <a:pt x="3274121" y="0"/>
                </a:lnTo>
                <a:lnTo>
                  <a:pt x="3274121" y="1178671"/>
                </a:lnTo>
                <a:lnTo>
                  <a:pt x="121347" y="1178671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88EC50-D38A-C46E-6523-A626E88F72DB}"/>
              </a:ext>
            </a:extLst>
          </p:cNvPr>
          <p:cNvSpPr txBox="1"/>
          <p:nvPr/>
        </p:nvSpPr>
        <p:spPr>
          <a:xfrm>
            <a:off x="11900357" y="5933756"/>
            <a:ext cx="2031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12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634CEC-22B2-40AC-3AA0-3CDEE5092C3C}"/>
              </a:ext>
            </a:extLst>
          </p:cNvPr>
          <p:cNvSpPr txBox="1"/>
          <p:nvPr/>
        </p:nvSpPr>
        <p:spPr>
          <a:xfrm>
            <a:off x="11900357" y="6948085"/>
            <a:ext cx="19779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mln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€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0E41F-8628-5A3E-6B46-F7FE37E25BBA}"/>
              </a:ext>
            </a:extLst>
          </p:cNvPr>
          <p:cNvSpPr txBox="1"/>
          <p:nvPr/>
        </p:nvSpPr>
        <p:spPr>
          <a:xfrm>
            <a:off x="1756013" y="3411728"/>
            <a:ext cx="1164747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BENEFICIARI: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MPMI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AGEVOLAZIONI: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contributo in conto capitale Regolamento (UE) 651/2014 e/o Regolamento (UE)  1407/2013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ELEMENTI PRINCIPALI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Industrializzazione dei risultati della ricerca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Immissione del prodotto sul mercato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4EB289E-5C65-5BFF-6BC2-542222B46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826" y="3465167"/>
            <a:ext cx="461682" cy="58841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A737526-DD52-BAC8-E57A-FA68EEB80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360" y="4412658"/>
            <a:ext cx="721625" cy="463902"/>
          </a:xfrm>
          <a:prstGeom prst="rect">
            <a:avLst/>
          </a:prstGeom>
        </p:spPr>
      </p:pic>
      <p:pic>
        <p:nvPicPr>
          <p:cNvPr id="11" name="Elemento grafico 10" descr="Punto esclamativo con riempimento a tinta unita">
            <a:extLst>
              <a:ext uri="{FF2B5EF4-FFF2-40B4-BE49-F238E27FC236}">
                <a16:creationId xmlns:a16="http://schemas.microsoft.com/office/drawing/2014/main" id="{6163C3F8-D43C-FC5F-FA95-5DD0101410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361" y="5296515"/>
            <a:ext cx="914400" cy="91440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8B063C-DA04-C6B1-71F2-D74091F75065}"/>
              </a:ext>
            </a:extLst>
          </p:cNvPr>
          <p:cNvCxnSpPr>
            <a:cxnSpLocks/>
          </p:cNvCxnSpPr>
          <p:nvPr/>
        </p:nvCxnSpPr>
        <p:spPr>
          <a:xfrm>
            <a:off x="1765061" y="5012768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903D106-9CA5-E2D7-B201-F3C462814106}"/>
              </a:ext>
            </a:extLst>
          </p:cNvPr>
          <p:cNvCxnSpPr>
            <a:cxnSpLocks/>
          </p:cNvCxnSpPr>
          <p:nvPr/>
        </p:nvCxnSpPr>
        <p:spPr>
          <a:xfrm>
            <a:off x="1765061" y="3931872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69744B93-CEAB-4058-0349-2DB4C27C6016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0D4E5FC2-FA49-88AE-6815-21C28FEA997C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E06A82-847E-188E-D1F7-05EE5BE821F0}"/>
              </a:ext>
            </a:extLst>
          </p:cNvPr>
          <p:cNvSpPr txBox="1"/>
          <p:nvPr/>
        </p:nvSpPr>
        <p:spPr>
          <a:xfrm>
            <a:off x="588595" y="1487369"/>
            <a:ext cx="12495403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INT.  1.1.6: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Progetti per l’avvio, l’insediamento, lo sviluppo di nuove iniziative imprenditoriali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in grado di promuovere il ricambio e la diversificazione nel sistema produttivo, nei settori ad alto contenuto tecnologico innovativo  e generare nuove nicchie di mercato e nuove opportunità occupazionali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 panose="02000803050000020004" pitchFamily="50" charset="0"/>
              <a:ea typeface="+mn-ea"/>
              <a:cs typeface="+mn-cs"/>
            </a:endParaRP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716438" y="502182"/>
            <a:ext cx="133468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AVVIO, CONSOLIDAMENTO E SVILUPPO IN RETE DELLE START-UP INNOVATIVE </a:t>
            </a:r>
          </a:p>
        </p:txBody>
      </p:sp>
      <p:sp>
        <p:nvSpPr>
          <p:cNvPr id="2" name="Rettangolo 28">
            <a:extLst>
              <a:ext uri="{FF2B5EF4-FFF2-40B4-BE49-F238E27FC236}">
                <a16:creationId xmlns:a16="http://schemas.microsoft.com/office/drawing/2014/main" id="{9C50CC7D-E631-15F2-03A0-4AA0C562B666}"/>
              </a:ext>
            </a:extLst>
          </p:cNvPr>
          <p:cNvSpPr/>
          <p:nvPr/>
        </p:nvSpPr>
        <p:spPr>
          <a:xfrm>
            <a:off x="11763022" y="6038555"/>
            <a:ext cx="2641953" cy="1323439"/>
          </a:xfrm>
          <a:custGeom>
            <a:avLst/>
            <a:gdLst>
              <a:gd name="connsiteX0" fmla="*/ 0 w 3152774"/>
              <a:gd name="connsiteY0" fmla="*/ 0 h 1178671"/>
              <a:gd name="connsiteX1" fmla="*/ 3152774 w 3152774"/>
              <a:gd name="connsiteY1" fmla="*/ 0 h 1178671"/>
              <a:gd name="connsiteX2" fmla="*/ 3152774 w 3152774"/>
              <a:gd name="connsiteY2" fmla="*/ 1178671 h 1178671"/>
              <a:gd name="connsiteX3" fmla="*/ 0 w 3152774"/>
              <a:gd name="connsiteY3" fmla="*/ 1178671 h 1178671"/>
              <a:gd name="connsiteX4" fmla="*/ 0 w 3152774"/>
              <a:gd name="connsiteY4" fmla="*/ 0 h 1178671"/>
              <a:gd name="connsiteX0" fmla="*/ 0 w 3457574"/>
              <a:gd name="connsiteY0" fmla="*/ 0 h 1191371"/>
              <a:gd name="connsiteX1" fmla="*/ 3457574 w 3457574"/>
              <a:gd name="connsiteY1" fmla="*/ 12700 h 1191371"/>
              <a:gd name="connsiteX2" fmla="*/ 3457574 w 3457574"/>
              <a:gd name="connsiteY2" fmla="*/ 1191371 h 1191371"/>
              <a:gd name="connsiteX3" fmla="*/ 304800 w 3457574"/>
              <a:gd name="connsiteY3" fmla="*/ 1191371 h 1191371"/>
              <a:gd name="connsiteX4" fmla="*/ 0 w 3457574"/>
              <a:gd name="connsiteY4" fmla="*/ 0 h 1191371"/>
              <a:gd name="connsiteX0" fmla="*/ 0 w 3274121"/>
              <a:gd name="connsiteY0" fmla="*/ 2334 h 1178671"/>
              <a:gd name="connsiteX1" fmla="*/ 3274121 w 3274121"/>
              <a:gd name="connsiteY1" fmla="*/ 0 h 1178671"/>
              <a:gd name="connsiteX2" fmla="*/ 3274121 w 3274121"/>
              <a:gd name="connsiteY2" fmla="*/ 1178671 h 1178671"/>
              <a:gd name="connsiteX3" fmla="*/ 121347 w 3274121"/>
              <a:gd name="connsiteY3" fmla="*/ 1178671 h 1178671"/>
              <a:gd name="connsiteX4" fmla="*/ 0 w 3274121"/>
              <a:gd name="connsiteY4" fmla="*/ 2334 h 11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121" h="1178671">
                <a:moveTo>
                  <a:pt x="0" y="2334"/>
                </a:moveTo>
                <a:lnTo>
                  <a:pt x="3274121" y="0"/>
                </a:lnTo>
                <a:lnTo>
                  <a:pt x="3274121" y="1178671"/>
                </a:lnTo>
                <a:lnTo>
                  <a:pt x="121347" y="1178671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88EC50-D38A-C46E-6523-A626E88F72DB}"/>
              </a:ext>
            </a:extLst>
          </p:cNvPr>
          <p:cNvSpPr txBox="1"/>
          <p:nvPr/>
        </p:nvSpPr>
        <p:spPr>
          <a:xfrm>
            <a:off x="10637134" y="5913704"/>
            <a:ext cx="3294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9,5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634CEC-22B2-40AC-3AA0-3CDEE5092C3C}"/>
              </a:ext>
            </a:extLst>
          </p:cNvPr>
          <p:cNvSpPr txBox="1"/>
          <p:nvPr/>
        </p:nvSpPr>
        <p:spPr>
          <a:xfrm>
            <a:off x="11900357" y="6928033"/>
            <a:ext cx="19779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mln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€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0E41F-8628-5A3E-6B46-F7FE37E25BBA}"/>
              </a:ext>
            </a:extLst>
          </p:cNvPr>
          <p:cNvSpPr txBox="1"/>
          <p:nvPr/>
        </p:nvSpPr>
        <p:spPr>
          <a:xfrm>
            <a:off x="1983158" y="3293721"/>
            <a:ext cx="11014572" cy="37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AGEVOLAZIONI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&gt; contributo dal 50% al 70%  Reg (UE) 651/2014 artt.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ELEMENTI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PRINCIPALI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supportare le fasi di sviluppo delle start up innovative in modo continuativo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ricambio e rigenerazione in chiave innovativa dell’imprenditoria regionale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sviluppo di idee e soluzioni innovative ad alto contenuto tecnologico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Inserimento di giovani talenti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B800674-F8F0-36FA-751A-40DF132E3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802" y="3348600"/>
            <a:ext cx="721625" cy="463902"/>
          </a:xfrm>
          <a:prstGeom prst="rect">
            <a:avLst/>
          </a:prstGeom>
        </p:spPr>
      </p:pic>
      <p:pic>
        <p:nvPicPr>
          <p:cNvPr id="11" name="Elemento grafico 10" descr="Punto esclamativo con riempimento a tinta unita">
            <a:extLst>
              <a:ext uri="{FF2B5EF4-FFF2-40B4-BE49-F238E27FC236}">
                <a16:creationId xmlns:a16="http://schemas.microsoft.com/office/drawing/2014/main" id="{87D54092-A5FF-38CA-344D-00555C768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458" y="4825819"/>
            <a:ext cx="914400" cy="91440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D9FFAE1-0357-3C24-7B8A-C412A0286620}"/>
              </a:ext>
            </a:extLst>
          </p:cNvPr>
          <p:cNvCxnSpPr>
            <a:cxnSpLocks/>
          </p:cNvCxnSpPr>
          <p:nvPr/>
        </p:nvCxnSpPr>
        <p:spPr>
          <a:xfrm>
            <a:off x="1983158" y="4435628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B96F796E-9BEC-D873-908F-388E01775BF3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6EA731EE-ECEA-3AF6-0AAB-10780BC903C8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E06A82-847E-188E-D1F7-05EE5BE821F0}"/>
              </a:ext>
            </a:extLst>
          </p:cNvPr>
          <p:cNvSpPr txBox="1"/>
          <p:nvPr/>
        </p:nvSpPr>
        <p:spPr>
          <a:xfrm>
            <a:off x="617611" y="1261810"/>
            <a:ext cx="13314326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INT. 1.3.4.2: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strategie innovative di internazionalizzazione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incentrate sui fattori che costituiscono un differenziale di competitività: innovazione tecnologica, design e ecodesign, innovazione di marketing e commerciale, migliore gestione della rete di vendita, migliore gestione della clientela estera, capacità di negoziazione, progetti Paese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716438" y="502182"/>
            <a:ext cx="133468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INTERVENTI DI SUPPORTO AI PROCESSI DI INTERNAZIONALIZZAZIONE</a:t>
            </a:r>
          </a:p>
        </p:txBody>
      </p:sp>
      <p:sp>
        <p:nvSpPr>
          <p:cNvPr id="2" name="Rettangolo 28">
            <a:extLst>
              <a:ext uri="{FF2B5EF4-FFF2-40B4-BE49-F238E27FC236}">
                <a16:creationId xmlns:a16="http://schemas.microsoft.com/office/drawing/2014/main" id="{9C50CC7D-E631-15F2-03A0-4AA0C562B666}"/>
              </a:ext>
            </a:extLst>
          </p:cNvPr>
          <p:cNvSpPr/>
          <p:nvPr/>
        </p:nvSpPr>
        <p:spPr>
          <a:xfrm>
            <a:off x="12427058" y="6058607"/>
            <a:ext cx="1977917" cy="1323439"/>
          </a:xfrm>
          <a:custGeom>
            <a:avLst/>
            <a:gdLst>
              <a:gd name="connsiteX0" fmla="*/ 0 w 3152774"/>
              <a:gd name="connsiteY0" fmla="*/ 0 h 1178671"/>
              <a:gd name="connsiteX1" fmla="*/ 3152774 w 3152774"/>
              <a:gd name="connsiteY1" fmla="*/ 0 h 1178671"/>
              <a:gd name="connsiteX2" fmla="*/ 3152774 w 3152774"/>
              <a:gd name="connsiteY2" fmla="*/ 1178671 h 1178671"/>
              <a:gd name="connsiteX3" fmla="*/ 0 w 3152774"/>
              <a:gd name="connsiteY3" fmla="*/ 1178671 h 1178671"/>
              <a:gd name="connsiteX4" fmla="*/ 0 w 3152774"/>
              <a:gd name="connsiteY4" fmla="*/ 0 h 1178671"/>
              <a:gd name="connsiteX0" fmla="*/ 0 w 3457574"/>
              <a:gd name="connsiteY0" fmla="*/ 0 h 1191371"/>
              <a:gd name="connsiteX1" fmla="*/ 3457574 w 3457574"/>
              <a:gd name="connsiteY1" fmla="*/ 12700 h 1191371"/>
              <a:gd name="connsiteX2" fmla="*/ 3457574 w 3457574"/>
              <a:gd name="connsiteY2" fmla="*/ 1191371 h 1191371"/>
              <a:gd name="connsiteX3" fmla="*/ 304800 w 3457574"/>
              <a:gd name="connsiteY3" fmla="*/ 1191371 h 1191371"/>
              <a:gd name="connsiteX4" fmla="*/ 0 w 3457574"/>
              <a:gd name="connsiteY4" fmla="*/ 0 h 1191371"/>
              <a:gd name="connsiteX0" fmla="*/ 0 w 3274121"/>
              <a:gd name="connsiteY0" fmla="*/ 2334 h 1178671"/>
              <a:gd name="connsiteX1" fmla="*/ 3274121 w 3274121"/>
              <a:gd name="connsiteY1" fmla="*/ 0 h 1178671"/>
              <a:gd name="connsiteX2" fmla="*/ 3274121 w 3274121"/>
              <a:gd name="connsiteY2" fmla="*/ 1178671 h 1178671"/>
              <a:gd name="connsiteX3" fmla="*/ 121347 w 3274121"/>
              <a:gd name="connsiteY3" fmla="*/ 1178671 h 1178671"/>
              <a:gd name="connsiteX4" fmla="*/ 0 w 3274121"/>
              <a:gd name="connsiteY4" fmla="*/ 2334 h 11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121" h="1178671">
                <a:moveTo>
                  <a:pt x="0" y="2334"/>
                </a:moveTo>
                <a:lnTo>
                  <a:pt x="3274121" y="0"/>
                </a:lnTo>
                <a:lnTo>
                  <a:pt x="3274121" y="1178671"/>
                </a:lnTo>
                <a:lnTo>
                  <a:pt x="121347" y="1178671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88EC50-D38A-C46E-6523-A626E88F72DB}"/>
              </a:ext>
            </a:extLst>
          </p:cNvPr>
          <p:cNvSpPr txBox="1"/>
          <p:nvPr/>
        </p:nvSpPr>
        <p:spPr>
          <a:xfrm>
            <a:off x="7652084" y="5933756"/>
            <a:ext cx="62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b="1" dirty="0">
                <a:solidFill>
                  <a:srgbClr val="1F497D"/>
                </a:solidFill>
                <a:latin typeface="Klavika Bd"/>
                <a:cs typeface="Klavika Bd"/>
              </a:rPr>
              <a:t>14</a:t>
            </a:r>
            <a:endParaRPr kumimoji="0" lang="it-IT" sz="8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Klavika Bd"/>
              <a:ea typeface="+mn-ea"/>
              <a:cs typeface="Klavika B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634CEC-22B2-40AC-3AA0-3CDEE5092C3C}"/>
              </a:ext>
            </a:extLst>
          </p:cNvPr>
          <p:cNvSpPr txBox="1"/>
          <p:nvPr/>
        </p:nvSpPr>
        <p:spPr>
          <a:xfrm>
            <a:off x="11900357" y="6948085"/>
            <a:ext cx="19779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mln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€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0E41F-8628-5A3E-6B46-F7FE37E25BBA}"/>
              </a:ext>
            </a:extLst>
          </p:cNvPr>
          <p:cNvSpPr txBox="1"/>
          <p:nvPr/>
        </p:nvSpPr>
        <p:spPr>
          <a:xfrm>
            <a:off x="1587834" y="2956321"/>
            <a:ext cx="12128499" cy="4389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BENEFICIARI: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MPMI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AGEVOLAZIONI: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contributo in conto capitale al 50% Regolamento (UE) 651/2014 e</a:t>
            </a: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/o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 Regolamento (UE)  1407/2013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ELEMENTI PRINCIPALI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Rafforzamento dell’Immagine aziendale e/o del brand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Mostre temporanee di prodotti e/o servizi realizzate in Italia o all’estero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Incoming di operatori esteri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Innovazione di design e ecodesign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Fiere internazionali di settore organizzate in Italia e all’estero 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01D42AB1-B642-6603-EF79-A11CB1067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388" y="2935721"/>
            <a:ext cx="461682" cy="58841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64319C49-0DC1-7498-D6B7-C97A8F399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371" y="3686760"/>
            <a:ext cx="721625" cy="463902"/>
          </a:xfrm>
          <a:prstGeom prst="rect">
            <a:avLst/>
          </a:prstGeom>
        </p:spPr>
      </p:pic>
      <p:pic>
        <p:nvPicPr>
          <p:cNvPr id="11" name="Elemento grafico 10" descr="Punto esclamativo con riempimento a tinta unita">
            <a:extLst>
              <a:ext uri="{FF2B5EF4-FFF2-40B4-BE49-F238E27FC236}">
                <a16:creationId xmlns:a16="http://schemas.microsoft.com/office/drawing/2014/main" id="{65184157-22D4-A18D-6A4F-150B843D83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870" y="4735528"/>
            <a:ext cx="914400" cy="91440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2628887-4AEC-D515-DB1F-06B5BDECB0E9}"/>
              </a:ext>
            </a:extLst>
          </p:cNvPr>
          <p:cNvCxnSpPr>
            <a:cxnSpLocks/>
          </p:cNvCxnSpPr>
          <p:nvPr/>
        </p:nvCxnSpPr>
        <p:spPr>
          <a:xfrm>
            <a:off x="1628289" y="4428848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2D00B78-7549-3298-2A00-8EFCB66935DD}"/>
              </a:ext>
            </a:extLst>
          </p:cNvPr>
          <p:cNvCxnSpPr>
            <a:cxnSpLocks/>
          </p:cNvCxnSpPr>
          <p:nvPr/>
        </p:nvCxnSpPr>
        <p:spPr>
          <a:xfrm>
            <a:off x="1628289" y="3518000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F3E8D21-3A84-35E1-4312-733FA12C2F63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DC6696E-674A-E65A-3001-0AA0D7F9E550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E06A82-847E-188E-D1F7-05EE5BE821F0}"/>
              </a:ext>
            </a:extLst>
          </p:cNvPr>
          <p:cNvSpPr txBox="1"/>
          <p:nvPr/>
        </p:nvSpPr>
        <p:spPr>
          <a:xfrm>
            <a:off x="637839" y="1265827"/>
            <a:ext cx="13240434" cy="12003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INT. 1.3.4.3: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progetti di internazionalizzazione realizzati da filiere produttive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, per favorire un loro riposizionamento competitivo sui mercati globali, anche in stretta connessione con centri di competenza rilevanti a livello internazionale, complementari a quelli marchigiani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716438" y="502182"/>
            <a:ext cx="133468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INTERVENTI DI SUPPORTO AI PROCESSI DI INTERNAZIONALIZZAZIONE</a:t>
            </a:r>
          </a:p>
        </p:txBody>
      </p:sp>
      <p:sp>
        <p:nvSpPr>
          <p:cNvPr id="2" name="Rettangolo 28">
            <a:extLst>
              <a:ext uri="{FF2B5EF4-FFF2-40B4-BE49-F238E27FC236}">
                <a16:creationId xmlns:a16="http://schemas.microsoft.com/office/drawing/2014/main" id="{9C50CC7D-E631-15F2-03A0-4AA0C562B666}"/>
              </a:ext>
            </a:extLst>
          </p:cNvPr>
          <p:cNvSpPr/>
          <p:nvPr/>
        </p:nvSpPr>
        <p:spPr>
          <a:xfrm>
            <a:off x="12427058" y="6058607"/>
            <a:ext cx="1977917" cy="1323439"/>
          </a:xfrm>
          <a:custGeom>
            <a:avLst/>
            <a:gdLst>
              <a:gd name="connsiteX0" fmla="*/ 0 w 3152774"/>
              <a:gd name="connsiteY0" fmla="*/ 0 h 1178671"/>
              <a:gd name="connsiteX1" fmla="*/ 3152774 w 3152774"/>
              <a:gd name="connsiteY1" fmla="*/ 0 h 1178671"/>
              <a:gd name="connsiteX2" fmla="*/ 3152774 w 3152774"/>
              <a:gd name="connsiteY2" fmla="*/ 1178671 h 1178671"/>
              <a:gd name="connsiteX3" fmla="*/ 0 w 3152774"/>
              <a:gd name="connsiteY3" fmla="*/ 1178671 h 1178671"/>
              <a:gd name="connsiteX4" fmla="*/ 0 w 3152774"/>
              <a:gd name="connsiteY4" fmla="*/ 0 h 1178671"/>
              <a:gd name="connsiteX0" fmla="*/ 0 w 3457574"/>
              <a:gd name="connsiteY0" fmla="*/ 0 h 1191371"/>
              <a:gd name="connsiteX1" fmla="*/ 3457574 w 3457574"/>
              <a:gd name="connsiteY1" fmla="*/ 12700 h 1191371"/>
              <a:gd name="connsiteX2" fmla="*/ 3457574 w 3457574"/>
              <a:gd name="connsiteY2" fmla="*/ 1191371 h 1191371"/>
              <a:gd name="connsiteX3" fmla="*/ 304800 w 3457574"/>
              <a:gd name="connsiteY3" fmla="*/ 1191371 h 1191371"/>
              <a:gd name="connsiteX4" fmla="*/ 0 w 3457574"/>
              <a:gd name="connsiteY4" fmla="*/ 0 h 1191371"/>
              <a:gd name="connsiteX0" fmla="*/ 0 w 3274121"/>
              <a:gd name="connsiteY0" fmla="*/ 2334 h 1178671"/>
              <a:gd name="connsiteX1" fmla="*/ 3274121 w 3274121"/>
              <a:gd name="connsiteY1" fmla="*/ 0 h 1178671"/>
              <a:gd name="connsiteX2" fmla="*/ 3274121 w 3274121"/>
              <a:gd name="connsiteY2" fmla="*/ 1178671 h 1178671"/>
              <a:gd name="connsiteX3" fmla="*/ 121347 w 3274121"/>
              <a:gd name="connsiteY3" fmla="*/ 1178671 h 1178671"/>
              <a:gd name="connsiteX4" fmla="*/ 0 w 3274121"/>
              <a:gd name="connsiteY4" fmla="*/ 2334 h 117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121" h="1178671">
                <a:moveTo>
                  <a:pt x="0" y="2334"/>
                </a:moveTo>
                <a:lnTo>
                  <a:pt x="3274121" y="0"/>
                </a:lnTo>
                <a:lnTo>
                  <a:pt x="3274121" y="1178671"/>
                </a:lnTo>
                <a:lnTo>
                  <a:pt x="121347" y="1178671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88EC50-D38A-C46E-6523-A626E88F72DB}"/>
              </a:ext>
            </a:extLst>
          </p:cNvPr>
          <p:cNvSpPr txBox="1"/>
          <p:nvPr/>
        </p:nvSpPr>
        <p:spPr>
          <a:xfrm>
            <a:off x="7652084" y="5933756"/>
            <a:ext cx="62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b="1" dirty="0">
                <a:solidFill>
                  <a:srgbClr val="1F497D"/>
                </a:solidFill>
                <a:latin typeface="Klavika Bd"/>
                <a:cs typeface="Klavika Bd"/>
              </a:rPr>
              <a:t>10</a:t>
            </a:r>
            <a:endParaRPr kumimoji="0" lang="it-IT" sz="8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Klavika Bd"/>
              <a:ea typeface="+mn-ea"/>
              <a:cs typeface="Klavika Bd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634CEC-22B2-40AC-3AA0-3CDEE5092C3C}"/>
              </a:ext>
            </a:extLst>
          </p:cNvPr>
          <p:cNvSpPr txBox="1"/>
          <p:nvPr/>
        </p:nvSpPr>
        <p:spPr>
          <a:xfrm>
            <a:off x="11900357" y="6948085"/>
            <a:ext cx="19779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mln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Klavika Bd"/>
                <a:ea typeface="+mn-ea"/>
                <a:cs typeface="Klavika Bd"/>
              </a:rPr>
              <a:t>€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0E41F-8628-5A3E-6B46-F7FE37E25BBA}"/>
              </a:ext>
            </a:extLst>
          </p:cNvPr>
          <p:cNvSpPr txBox="1"/>
          <p:nvPr/>
        </p:nvSpPr>
        <p:spPr>
          <a:xfrm>
            <a:off x="1297175" y="2640585"/>
            <a:ext cx="12407250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BENEFICIARI: </a:t>
            </a:r>
            <a:r>
              <a:rPr lang="it-IT" sz="2400" b="1" dirty="0">
                <a:solidFill>
                  <a:prstClr val="black"/>
                </a:solidFill>
                <a:latin typeface="Klavika Regular" panose="020B0506040000020004" pitchFamily="34" charset="0"/>
              </a:rPr>
              <a:t>filiere produttive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Bd" panose="0200080305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AGEVOLAZIONI: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contributo in conto capitale al 50% Regolamento (UE) 651/2014 e/o Regolamento (UE)  1407/2013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Bd" panose="0200080305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ELEMENTI PRINCIPALI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Progetti in forma aggregata con adesione di micro e piccole imprese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Definizione di una strategia di internazionalizzazione delle imprese aderenti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Coinvolgimento delle imprese maggiormente strutturate per la promozione delle filiere regionali</a:t>
            </a:r>
          </a:p>
          <a:p>
            <a:pPr marL="354013" lvl="0" indent="-354013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Miglior posizionamento competitivo delle filiere dal punto di vista commerciale e </a:t>
            </a:r>
          </a:p>
          <a:p>
            <a:pPr marL="354013" lvl="0" indent="-354013">
              <a:spcAft>
                <a:spcPts val="800"/>
              </a:spcAft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</a:rPr>
              <a:t>	tecnologico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01D42AB1-B642-6603-EF79-A11CB1067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6" y="2547459"/>
            <a:ext cx="461682" cy="58841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64319C49-0DC1-7498-D6B7-C97A8F399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82" y="3341279"/>
            <a:ext cx="721625" cy="463902"/>
          </a:xfrm>
          <a:prstGeom prst="rect">
            <a:avLst/>
          </a:prstGeom>
        </p:spPr>
      </p:pic>
      <p:pic>
        <p:nvPicPr>
          <p:cNvPr id="11" name="Elemento grafico 10" descr="Punto esclamativo con riempimento a tinta unita">
            <a:extLst>
              <a:ext uri="{FF2B5EF4-FFF2-40B4-BE49-F238E27FC236}">
                <a16:creationId xmlns:a16="http://schemas.microsoft.com/office/drawing/2014/main" id="{65184157-22D4-A18D-6A4F-150B843D83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795" y="5144207"/>
            <a:ext cx="914400" cy="914400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2628887-4AEC-D515-DB1F-06B5BDECB0E9}"/>
              </a:ext>
            </a:extLst>
          </p:cNvPr>
          <p:cNvCxnSpPr>
            <a:cxnSpLocks/>
          </p:cNvCxnSpPr>
          <p:nvPr/>
        </p:nvCxnSpPr>
        <p:spPr>
          <a:xfrm>
            <a:off x="1358195" y="4161231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2D00B78-7549-3298-2A00-8EFCB66935DD}"/>
              </a:ext>
            </a:extLst>
          </p:cNvPr>
          <p:cNvCxnSpPr>
            <a:cxnSpLocks/>
          </p:cNvCxnSpPr>
          <p:nvPr/>
        </p:nvCxnSpPr>
        <p:spPr>
          <a:xfrm>
            <a:off x="1358195" y="3143920"/>
            <a:ext cx="1779426" cy="0"/>
          </a:xfrm>
          <a:prstGeom prst="line">
            <a:avLst/>
          </a:prstGeom>
          <a:ln w="28575">
            <a:solidFill>
              <a:srgbClr val="1D4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F3E8D21-3A84-35E1-4312-733FA12C2F63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DC6696E-674A-E65A-3001-0AA0D7F9E550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354031" y="437768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lvl="0" algn="ctr">
              <a:defRPr/>
            </a:pPr>
            <a:r>
              <a:rPr lang="it-IT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</a:t>
            </a:r>
            <a:endParaRPr lang="it-IT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9DABCE-9CE7-926E-E353-86F65B7263F4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9350095A-7AEE-F07C-2B18-5A3D69D4B9AE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84415D6-65B5-4AE0-B811-7CAC60814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94202"/>
              </p:ext>
            </p:extLst>
          </p:nvPr>
        </p:nvGraphicFramePr>
        <p:xfrm>
          <a:off x="1480671" y="2886123"/>
          <a:ext cx="11668169" cy="4267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7720">
                  <a:extLst>
                    <a:ext uri="{9D8B030D-6E8A-4147-A177-3AD203B41FA5}">
                      <a16:colId xmlns:a16="http://schemas.microsoft.com/office/drawing/2014/main" val="2208389143"/>
                    </a:ext>
                  </a:extLst>
                </a:gridCol>
                <a:gridCol w="2950449">
                  <a:extLst>
                    <a:ext uri="{9D8B030D-6E8A-4147-A177-3AD203B41FA5}">
                      <a16:colId xmlns:a16="http://schemas.microsoft.com/office/drawing/2014/main" val="3470282592"/>
                    </a:ext>
                  </a:extLst>
                </a:gridCol>
              </a:tblGrid>
              <a:tr h="6292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500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</a:rPr>
                        <a:t>Ambito S3</a:t>
                      </a:r>
                      <a:endParaRPr lang="it-IT" sz="2500" dirty="0">
                        <a:solidFill>
                          <a:srgbClr val="2A4D9C"/>
                        </a:solidFill>
                        <a:effectLst/>
                        <a:latin typeface="Klavika Bd" panose="0200080305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500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</a:rPr>
                        <a:t>Dotazione </a:t>
                      </a:r>
                      <a:endParaRPr lang="it-IT" sz="2500" dirty="0">
                        <a:solidFill>
                          <a:srgbClr val="2A4D9C"/>
                        </a:solidFill>
                        <a:effectLst/>
                        <a:latin typeface="Klavika Bd" panose="02000803050000020004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6959"/>
                  </a:ext>
                </a:extLst>
              </a:tr>
              <a:tr h="456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SISTEMA CASA, ARREDO E AMBIENTI DI VITA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5.000.000,00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95652"/>
                  </a:ext>
                </a:extLst>
              </a:tr>
              <a:tr h="456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SISTEMA MODA E PERSONA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5.000.000,00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46742"/>
                  </a:ext>
                </a:extLst>
              </a:tr>
              <a:tr h="445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MECCANICA ED ENGINEERING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5.000.000,00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7906"/>
                  </a:ext>
                </a:extLst>
              </a:tr>
              <a:tr h="456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SISTEMA AGROALIMENTARE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4.000.000,00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931"/>
                  </a:ext>
                </a:extLst>
              </a:tr>
              <a:tr h="445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PRODOTTI E SERVIZI PER LA CULTURA E L’EDUCAZIONE</a:t>
                      </a:r>
                      <a:endParaRPr lang="it-IT" sz="2500" b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3.000.000,00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34619"/>
                  </a:ext>
                </a:extLst>
              </a:tr>
              <a:tr h="456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PRODOTTI E SERVIZI PER LA SALUTE</a:t>
                      </a:r>
                      <a:endParaRPr lang="it-IT" sz="2500" b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3.000.000,00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66122"/>
                  </a:ext>
                </a:extLst>
              </a:tr>
              <a:tr h="438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ECONOMIA DEI SERVIZI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5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</a:rPr>
                        <a:t> €   3.000.000,00</a:t>
                      </a:r>
                      <a:endParaRPr lang="it-IT" sz="2500" b="0" dirty="0">
                        <a:solidFill>
                          <a:schemeClr val="tx1"/>
                        </a:solidFill>
                        <a:effectLst/>
                        <a:latin typeface="Klavika Regular" panose="020B05060400000200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318" marR="120318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52889"/>
                  </a:ext>
                </a:extLst>
              </a:tr>
              <a:tr h="4830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3000" b="1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120318" marR="1203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it-IT" sz="3000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3000" b="1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€ 28.000.000</a:t>
                      </a:r>
                    </a:p>
                  </a:txBody>
                  <a:tcPr marL="120318" marR="12031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00896"/>
                  </a:ext>
                </a:extLst>
              </a:tr>
            </a:tbl>
          </a:graphicData>
        </a:graphic>
      </p:graphicFrame>
      <p:sp>
        <p:nvSpPr>
          <p:cNvPr id="14" name="object 54">
            <a:extLst>
              <a:ext uri="{FF2B5EF4-FFF2-40B4-BE49-F238E27FC236}">
                <a16:creationId xmlns:a16="http://schemas.microsoft.com/office/drawing/2014/main" id="{CC468FD7-A8AE-46B1-B538-177CA64E190A}"/>
              </a:ext>
            </a:extLst>
          </p:cNvPr>
          <p:cNvSpPr/>
          <p:nvPr/>
        </p:nvSpPr>
        <p:spPr>
          <a:xfrm>
            <a:off x="266218" y="1165254"/>
            <a:ext cx="9797061" cy="1423415"/>
          </a:xfrm>
          <a:custGeom>
            <a:avLst/>
            <a:gdLst/>
            <a:ahLst/>
            <a:cxnLst/>
            <a:rect l="l" t="t" r="r" b="b"/>
            <a:pathLst>
              <a:path w="13923010" h="1128395">
                <a:moveTo>
                  <a:pt x="13922748" y="1127892"/>
                </a:moveTo>
                <a:lnTo>
                  <a:pt x="0" y="1127892"/>
                </a:lnTo>
                <a:lnTo>
                  <a:pt x="3" y="0"/>
                </a:lnTo>
                <a:lnTo>
                  <a:pt x="13764233" y="0"/>
                </a:lnTo>
                <a:lnTo>
                  <a:pt x="13922748" y="1127892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520956" y="1178026"/>
            <a:ext cx="9259651" cy="1410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lang="it-IT" sz="3500" dirty="0">
                <a:solidFill>
                  <a:srgbClr val="2A4D9C"/>
                </a:solidFill>
                <a:latin typeface="Klavika Bd" panose="02000803050000020004" pitchFamily="50" charset="0"/>
              </a:rPr>
              <a:t>DOTAZIONE: € 28.000.000</a:t>
            </a:r>
          </a:p>
          <a:p>
            <a:pPr lvl="0" algn="just">
              <a:spcAft>
                <a:spcPts val="800"/>
              </a:spcAft>
              <a:defRPr/>
            </a:pPr>
            <a:r>
              <a:rPr lang="it-IT" sz="2200" dirty="0">
                <a:solidFill>
                  <a:srgbClr val="1D4195"/>
                </a:solidFill>
                <a:latin typeface="Klavika Bd" panose="02000803050000020004" pitchFamily="50" charset="0"/>
              </a:rPr>
              <a:t>(di cui </a:t>
            </a:r>
            <a:r>
              <a:rPr lang="it-IT" sz="2200" dirty="0">
                <a:solidFill>
                  <a:srgbClr val="C00000"/>
                </a:solidFill>
                <a:latin typeface="Klavika Bd" panose="02000803050000020004" pitchFamily="50" charset="0"/>
              </a:rPr>
              <a:t>€ 5.000.000 riserva </a:t>
            </a:r>
            <a:r>
              <a:rPr lang="it-IT" sz="2200" dirty="0">
                <a:solidFill>
                  <a:srgbClr val="1D4195"/>
                </a:solidFill>
                <a:latin typeface="Klavika Bd" panose="02000803050000020004" pitchFamily="50" charset="0"/>
              </a:rPr>
              <a:t>destinata alle imprese localizzate nei borghi </a:t>
            </a:r>
            <a:r>
              <a:rPr lang="it-IT" sz="2200" dirty="0">
                <a:solidFill>
                  <a:srgbClr val="1D4195"/>
                </a:solidFill>
                <a:latin typeface="Klavika Regular" panose="020B0506040000020004" pitchFamily="34" charset="0"/>
              </a:rPr>
              <a:t>di cui all’art. 3 della legge regionale n. 29/2021) ripartiti come di seguito indicato:</a:t>
            </a:r>
            <a:endParaRPr lang="it-IT" sz="600" dirty="0">
              <a:solidFill>
                <a:srgbClr val="C00000"/>
              </a:solidFill>
              <a:latin typeface="Klavika Regular" panose="020B05060400000200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10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4A3D9140-EAF1-B0C8-750B-D618B9AAB3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972301"/>
            <a:ext cx="14404975" cy="113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F41F1C84-F897-97AF-20F0-7D35E932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6029"/>
            <a:ext cx="14404975" cy="3693319"/>
          </a:xfrm>
        </p:spPr>
        <p:txBody>
          <a:bodyPr/>
          <a:lstStyle/>
          <a:p>
            <a:pPr algn="ctr"/>
            <a:r>
              <a:rPr lang="it-IT" sz="2500" b="0" dirty="0">
                <a:solidFill>
                  <a:srgbClr val="1D4195"/>
                </a:solidFill>
              </a:rPr>
              <a:t>Regione Marche</a:t>
            </a:r>
            <a:br>
              <a:rPr lang="it-IT" sz="2500" b="0" dirty="0">
                <a:solidFill>
                  <a:srgbClr val="1D4195"/>
                </a:solidFill>
              </a:rPr>
            </a:br>
            <a:r>
              <a:rPr lang="it-IT" sz="2500" dirty="0">
                <a:solidFill>
                  <a:srgbClr val="1D4195"/>
                </a:solidFill>
                <a:latin typeface="Klavika Regular" panose="020B0506040000020004" pitchFamily="34" charset="0"/>
              </a:rPr>
              <a:t>DIPARTIMENTO SVILUPPO ECONOMICO</a:t>
            </a:r>
            <a:br>
              <a:rPr lang="it-IT" sz="2500" b="0" dirty="0">
                <a:solidFill>
                  <a:srgbClr val="1D41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 pitchFamily="34" charset="0"/>
              </a:rPr>
            </a:br>
            <a:br>
              <a:rPr lang="it-IT" sz="2500" b="0" dirty="0">
                <a:solidFill>
                  <a:srgbClr val="1D41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 pitchFamily="34" charset="0"/>
              </a:rPr>
            </a:br>
            <a:br>
              <a:rPr lang="it-IT" sz="2500" b="0" dirty="0">
                <a:solidFill>
                  <a:srgbClr val="1D41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 pitchFamily="34" charset="0"/>
              </a:rPr>
            </a:br>
            <a:br>
              <a:rPr lang="it-IT" sz="2500" b="0" dirty="0">
                <a:solidFill>
                  <a:srgbClr val="1D41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avika Regular" panose="020B0506040000020004" pitchFamily="34" charset="0"/>
              </a:rPr>
            </a:br>
            <a:br>
              <a:rPr lang="de-DE" sz="2500" b="0" dirty="0">
                <a:solidFill>
                  <a:srgbClr val="1D4195"/>
                </a:solidFill>
                <a:latin typeface="Klavika Regular" panose="020B0506040000020004" pitchFamily="34" charset="0"/>
              </a:rPr>
            </a:br>
            <a:br>
              <a:rPr lang="it-IT" sz="2500" b="0" dirty="0">
                <a:solidFill>
                  <a:srgbClr val="1D4195"/>
                </a:solidFill>
                <a:latin typeface="Klavika Regular" panose="020B0506040000020004" pitchFamily="34" charset="0"/>
              </a:rPr>
            </a:br>
            <a:br>
              <a:rPr lang="it-IT" sz="4000" dirty="0">
                <a:solidFill>
                  <a:srgbClr val="1D4195"/>
                </a:solidFill>
              </a:rPr>
            </a:br>
            <a:endParaRPr lang="it-IT" sz="2500" b="0" dirty="0">
              <a:solidFill>
                <a:srgbClr val="1D4195"/>
              </a:solidFill>
              <a:latin typeface="Klavika Regular" panose="020B05060400000200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ECD058A-D115-9CD7-C51E-A66A656643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828" y="7070077"/>
            <a:ext cx="13593672" cy="8207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406BC0-84FF-4E9B-ABF8-0006F3E1F40F}"/>
              </a:ext>
            </a:extLst>
          </p:cNvPr>
          <p:cNvSpPr txBox="1"/>
          <p:nvPr/>
        </p:nvSpPr>
        <p:spPr>
          <a:xfrm>
            <a:off x="6524899" y="3681690"/>
            <a:ext cx="6484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Direttore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 Stefania Bussoletti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Tel.  071 8063440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it-IT" sz="2000" dirty="0">
                <a:solidFill>
                  <a:srgbClr val="1D4195"/>
                </a:solidFill>
                <a:latin typeface="Klavika Regular" panose="020B0506040000020004" pitchFamily="34" charset="0"/>
                <a:hlinkClick r:id="rId6"/>
              </a:rPr>
              <a:t>dipartimento.sviluppoeconomico@regione.marche.it</a:t>
            </a:r>
            <a:endParaRPr lang="it-IT" sz="2000" dirty="0">
              <a:solidFill>
                <a:srgbClr val="1D4195"/>
              </a:solidFill>
              <a:latin typeface="Klavika Regular" panose="020B0506040000020004" pitchFamily="34" charset="0"/>
            </a:endParaRPr>
          </a:p>
          <a:p>
            <a:pPr lvl="0">
              <a:defRPr/>
            </a:pPr>
            <a:r>
              <a:rPr lang="it-IT" sz="2000" dirty="0">
                <a:solidFill>
                  <a:srgbClr val="1D4195"/>
                </a:solidFill>
                <a:latin typeface="Klavika Regular" panose="020B0506040000020004" pitchFamily="34" charset="0"/>
                <a:hlinkClick r:id="rId7"/>
              </a:rPr>
              <a:t>regione.marche.sviluppoeconomico@emarche.it</a:t>
            </a:r>
            <a:endParaRPr lang="it-IT" sz="2000" dirty="0">
              <a:solidFill>
                <a:srgbClr val="1D4195"/>
              </a:solidFill>
              <a:latin typeface="Klavika Regular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  <a:hlinkClick r:id="rId8"/>
              </a:rPr>
              <a:t>http://www.marcheinnovazione.it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8B0398-A029-499D-A31E-A605C9AFF859}"/>
              </a:ext>
            </a:extLst>
          </p:cNvPr>
          <p:cNvSpPr txBox="1"/>
          <p:nvPr/>
        </p:nvSpPr>
        <p:spPr>
          <a:xfrm>
            <a:off x="6524899" y="5301555"/>
            <a:ext cx="648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Federica Gentili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Tel.  071 8063948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hlinkClick r:id="rId9"/>
              </a:rPr>
              <a:t>federica.gentili@regione.marche.it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Regular" panose="020B0506040000020004" pitchFamily="34" charset="0"/>
            </a:endParaRPr>
          </a:p>
          <a:p>
            <a:pPr lvl="0"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D4195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A08556-7E5D-4631-B1FD-F5F6AD9C7CFE}"/>
              </a:ext>
            </a:extLst>
          </p:cNvPr>
          <p:cNvSpPr/>
          <p:nvPr/>
        </p:nvSpPr>
        <p:spPr>
          <a:xfrm>
            <a:off x="2137410" y="5237534"/>
            <a:ext cx="45028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rgbClr val="1D4195"/>
                </a:solidFill>
                <a:latin typeface="Klavika Regular" panose="020B0506040000020004" pitchFamily="34" charset="0"/>
              </a:rPr>
              <a:t>Responsabile del procedimento:</a:t>
            </a:r>
            <a:endParaRPr lang="it-IT" sz="25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24899" y="2486114"/>
            <a:ext cx="11643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1D4195"/>
                </a:solidFill>
                <a:latin typeface="Klavika Regular" panose="020B0506040000020004" pitchFamily="34" charset="0"/>
              </a:rPr>
              <a:t>Bollettino Ufficiale della Regione Marche (BURM)</a:t>
            </a:r>
          </a:p>
          <a:p>
            <a:pPr algn="just"/>
            <a:r>
              <a:rPr lang="it-IT" sz="2000" dirty="0">
                <a:solidFill>
                  <a:srgbClr val="1D4195"/>
                </a:solidFill>
                <a:latin typeface="Klavika Regular" panose="020B0506040000020004" pitchFamily="34" charset="0"/>
                <a:hlinkClick r:id="rId10"/>
              </a:rPr>
              <a:t>http://www.regione.marche.it/Entra-in-Regione/Fondi-Europei</a:t>
            </a:r>
            <a:endParaRPr lang="it-IT" sz="2000" dirty="0">
              <a:solidFill>
                <a:srgbClr val="1D4195"/>
              </a:solidFill>
              <a:latin typeface="Klavika Regular" panose="020B0506040000020004" pitchFamily="34" charset="0"/>
            </a:endParaRPr>
          </a:p>
          <a:p>
            <a:r>
              <a:rPr lang="it-IT" sz="2000" dirty="0">
                <a:solidFill>
                  <a:srgbClr val="1D4195"/>
                </a:solidFill>
                <a:latin typeface="Klavika Regular" panose="020B0506040000020004" pitchFamily="34" charset="0"/>
                <a:hlinkClick r:id="rId11"/>
              </a:rPr>
              <a:t>https://www.regione.marche.it/Entra-in-Regione/marche-innovazione</a:t>
            </a:r>
            <a:endParaRPr lang="it-IT" sz="2000" dirty="0">
              <a:solidFill>
                <a:srgbClr val="1D4195"/>
              </a:solidFill>
              <a:latin typeface="Klavika Regular" panose="020B0506040000020004" pitchFamily="34" charset="0"/>
            </a:endParaRPr>
          </a:p>
          <a:p>
            <a:endParaRPr lang="it-IT" sz="2000" dirty="0">
              <a:solidFill>
                <a:srgbClr val="1D4195"/>
              </a:solidFill>
              <a:latin typeface="Klavika Regular" panose="020B05060400000200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1A08556-7E5D-4631-B1FD-F5F6AD9C7CFE}"/>
              </a:ext>
            </a:extLst>
          </p:cNvPr>
          <p:cNvSpPr/>
          <p:nvPr/>
        </p:nvSpPr>
        <p:spPr>
          <a:xfrm>
            <a:off x="2337350" y="2442396"/>
            <a:ext cx="4302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500" dirty="0">
                <a:solidFill>
                  <a:srgbClr val="1D4195"/>
                </a:solidFill>
                <a:latin typeface="Klavika Regular" panose="020B0506040000020004" pitchFamily="34" charset="0"/>
              </a:rPr>
              <a:t>Pubblicazione bando e </a:t>
            </a:r>
            <a:r>
              <a:rPr lang="it-IT" sz="2500" dirty="0" err="1">
                <a:solidFill>
                  <a:srgbClr val="1D4195"/>
                </a:solidFill>
                <a:latin typeface="Klavika Regular" panose="020B0506040000020004" pitchFamily="34" charset="0"/>
              </a:rPr>
              <a:t>faq</a:t>
            </a:r>
            <a:r>
              <a:rPr lang="it-IT" sz="2500" dirty="0">
                <a:solidFill>
                  <a:srgbClr val="1D4195"/>
                </a:solidFill>
                <a:latin typeface="Klavika Regular" panose="020B0506040000020004" pitchFamily="34" charset="0"/>
              </a:rPr>
              <a:t>:</a:t>
            </a:r>
            <a:endParaRPr lang="it-IT" sz="25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1A08556-7E5D-4631-B1FD-F5F6AD9C7CFE}"/>
              </a:ext>
            </a:extLst>
          </p:cNvPr>
          <p:cNvSpPr/>
          <p:nvPr/>
        </p:nvSpPr>
        <p:spPr>
          <a:xfrm>
            <a:off x="2222019" y="3617669"/>
            <a:ext cx="4302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500" dirty="0">
                <a:solidFill>
                  <a:srgbClr val="1D4195"/>
                </a:solidFill>
                <a:latin typeface="Klavika Regular" panose="020B0506040000020004" pitchFamily="34" charset="0"/>
              </a:rPr>
              <a:t>Contatti: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7357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0660275-F39E-713A-D4B2-1016768D5A01}"/>
              </a:ext>
            </a:extLst>
          </p:cNvPr>
          <p:cNvSpPr/>
          <p:nvPr/>
        </p:nvSpPr>
        <p:spPr>
          <a:xfrm>
            <a:off x="827472" y="1373085"/>
            <a:ext cx="12750030" cy="5528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488573" y="464937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lvl="0" algn="ctr">
              <a:defRPr/>
            </a:pPr>
            <a:r>
              <a:rPr lang="it-IT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lavika Bd"/>
              <a:ea typeface="+mj-e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1081717" y="1519033"/>
            <a:ext cx="12217593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lang="it-IT" sz="2500" dirty="0">
                <a:solidFill>
                  <a:srgbClr val="C00000"/>
                </a:solidFill>
                <a:latin typeface="Klavika Bd" panose="02000803050000020004" pitchFamily="50" charset="0"/>
                <a:cs typeface="Times New Roman" panose="02020603050405020304" pitchFamily="18" charset="0"/>
              </a:rPr>
              <a:t>BENEFICIARI</a:t>
            </a:r>
          </a:p>
          <a:p>
            <a:pPr lvl="0" algn="just">
              <a:spcAft>
                <a:spcPts val="800"/>
              </a:spcAft>
              <a:defRPr/>
            </a:pPr>
            <a:r>
              <a:rPr lang="it-IT" sz="2500" dirty="0">
                <a:solidFill>
                  <a:schemeClr val="tx2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Micro, piccole e medie imprese (MPMI), in forma singola o aggregata nella forma di contratto di rete, associazione temporanea di scopo o raggruppamento temporaneo.</a:t>
            </a:r>
            <a:endParaRPr kumimoji="0" lang="it-IT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endParaRPr kumimoji="0" lang="it-IT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  <a:defRPr/>
            </a:pPr>
            <a:r>
              <a:rPr lang="it-IT" sz="2500" dirty="0">
                <a:solidFill>
                  <a:srgbClr val="C00000"/>
                </a:solidFill>
                <a:latin typeface="Klavika Bd" panose="02000803050000020004" pitchFamily="50" charset="0"/>
                <a:cs typeface="Times New Roman" panose="02020603050405020304" pitchFamily="18" charset="0"/>
              </a:rPr>
              <a:t>REQUISITI DI AMMISSIBILITA’</a:t>
            </a: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it-IT" sz="2500" dirty="0">
                <a:solidFill>
                  <a:schemeClr val="tx2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essere iscritte nel Registro delle Imprese presso la Camera di Commercio territorialmente competente, oppure, in caso di liberi professionisti, essere titolari di partita IVA attiva;</a:t>
            </a: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it-IT" sz="2500" dirty="0">
                <a:solidFill>
                  <a:schemeClr val="tx2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essere attive ed avere l’attività economica prevalente, come risultante dal certificato CCIAA, non rientrante nei settori di attività esclusi dalla normativa comunitaria applicabile;</a:t>
            </a: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it-IT" sz="2500" dirty="0">
                <a:solidFill>
                  <a:schemeClr val="tx2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avere la sede dell’investimento ubicata nel territorio della Regione Marche al primo atto di liquidazione.</a:t>
            </a:r>
            <a:endParaRPr kumimoji="0" lang="it-IT" sz="2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Regular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1A1CDD1-22BC-A667-A7F5-7541B715DD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CAC57AC-DFFC-10A4-A51C-D0A385817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A95AB22C-7F99-97DF-B095-55D3E6D1E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42526" r="2761" b="34538"/>
          <a:stretch/>
        </p:blipFill>
        <p:spPr>
          <a:xfrm>
            <a:off x="298187" y="1169760"/>
            <a:ext cx="13752757" cy="2207248"/>
          </a:xfrm>
          <a:prstGeom prst="rect">
            <a:avLst/>
          </a:prstGeom>
        </p:spPr>
      </p:pic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354031" y="437768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lvl="0" algn="ctr">
              <a:defRPr/>
            </a:pPr>
            <a:r>
              <a:rPr lang="it-IT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FINALITÀ</a:t>
            </a:r>
            <a:endParaRPr lang="it-IT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673055" y="3415604"/>
            <a:ext cx="1278977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defRPr/>
            </a:pPr>
            <a:r>
              <a:rPr lang="it-IT" sz="2400" dirty="0">
                <a:solidFill>
                  <a:srgbClr val="1D4195"/>
                </a:solidFill>
                <a:latin typeface="Klavika Bd" panose="02000803050000020004" pitchFamily="50" charset="0"/>
                <a:cs typeface="Times New Roman" panose="02020603050405020304" pitchFamily="18" charset="0"/>
              </a:rPr>
              <a:t>OBIETTIVI</a:t>
            </a: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Supportare progetti di innovazione e di diversificazione del prodotto o del servizio che prevedano la realizzazione e la commercializzazione di prodotti o servizi nuovi o significativamente migliorati attraverso l’applicazione di soluzioni basate sulla «</a:t>
            </a:r>
            <a:r>
              <a:rPr lang="it-IT" sz="2400" b="1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Twin Transition», </a:t>
            </a: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una doppia transizione del prodotto/servizio, tecnologico-digitale da un lato e sostenibile/circolare dall’altro;</a:t>
            </a:r>
            <a:endParaRPr lang="it-IT" sz="2400" b="1" dirty="0">
              <a:solidFill>
                <a:prstClr val="black"/>
              </a:solidFill>
              <a:latin typeface="Klavika Regular" panose="020B05060400000200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endParaRPr lang="it-IT" sz="2400" b="1" dirty="0">
              <a:solidFill>
                <a:srgbClr val="C00000"/>
              </a:solidFill>
              <a:latin typeface="Klavika Regular" panose="020B05060400000200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Rafforzare e rilanciare la presenza sui mercati delle PMI marchigiane operanti negli ambiti della S3 2021-2027 attraverso l’adozione di adeguate </a:t>
            </a:r>
            <a:r>
              <a:rPr lang="it-IT" sz="2400" b="1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strategie commerciali e di marketing </a:t>
            </a:r>
            <a:r>
              <a:rPr lang="it-IT" sz="2400" dirty="0">
                <a:solidFill>
                  <a:prstClr val="black"/>
                </a:solidFill>
                <a:latin typeface="Klavika Regular" panose="020B0506040000020004" pitchFamily="34" charset="0"/>
                <a:cs typeface="Times New Roman" panose="02020603050405020304" pitchFamily="18" charset="0"/>
              </a:rPr>
              <a:t>al fine di sviluppare e consolidare la capacità di «saper vendere» il prodotto innovato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59DABCE-9CE7-926E-E353-86F65B7263F4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9350095A-7AEE-F07C-2B18-5A3D69D4B9AE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C9B0FB1-2C5B-99C4-AF1C-E819FAE28828}"/>
              </a:ext>
            </a:extLst>
          </p:cNvPr>
          <p:cNvSpPr/>
          <p:nvPr/>
        </p:nvSpPr>
        <p:spPr>
          <a:xfrm>
            <a:off x="1282152" y="2084710"/>
            <a:ext cx="12106114" cy="5153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528792" y="440786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PROGETTI AMMISSIBILI 1/3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lavika Bd"/>
              <a:ea typeface="+mj-e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1374750" y="2069608"/>
            <a:ext cx="11910349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>
              <a:spcAft>
                <a:spcPts val="600"/>
              </a:spcAft>
              <a:defRPr/>
            </a:pPr>
            <a:r>
              <a:rPr lang="it-IT" sz="2400" dirty="0">
                <a:latin typeface="Klavika Bd" panose="02000803050000020004" pitchFamily="50" charset="0"/>
              </a:rPr>
              <a:t>A. TRANSIZIONE DIGITALE</a:t>
            </a:r>
            <a:r>
              <a:rPr lang="it-IT" sz="2400" dirty="0">
                <a:latin typeface="Klavika Regular" panose="020B0506040000020004" pitchFamily="34" charset="0"/>
              </a:rPr>
              <a:t>: ampliamento e/o ridefinizione della gamma di prodotti e/o servizi mediante soluzioni basate sulla digitalizzazione applicata al prodotto/servizio medesimo, delle quali si riporta un elenco a titolo esemplificativo ma non esaustivo: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Prodotti smart e connessi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Tecnologie indossabili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Digital Twin, o gemelli digitali, rappresentazioni dinamiche di oggetti fisici, sistemi, processi o persone      basate su raccolta ed elaborazione di dati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Visualizzazioni virtuali di prodotti e simulazioni/configurazioni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Adozione di soluzioni PLM Product Lifecycle Management e sistemi di Generative Design 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Manifattura additiva</a:t>
            </a:r>
          </a:p>
          <a:p>
            <a:pPr marL="342900" lvl="0" indent="-342900" algn="just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Etichettatura intelligente per la tracciabilità </a:t>
            </a:r>
          </a:p>
          <a:p>
            <a:pPr marL="342900" lvl="0" indent="-34290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Klavika Regular" panose="020B0506040000020004" pitchFamily="34" charset="0"/>
              </a:rPr>
              <a:t>Collezioni digitali esclusive per gli ambienti virtuali e il metaverso</a:t>
            </a:r>
          </a:p>
          <a:p>
            <a:pPr lvl="0" algn="just" fontAlgn="ctr">
              <a:spcAft>
                <a:spcPts val="1200"/>
              </a:spcAft>
              <a:defRPr/>
            </a:pPr>
            <a:endParaRPr lang="it-IT" dirty="0">
              <a:latin typeface="Klavika Regular" panose="020B05060400000200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67F89BC-6F37-FD18-C106-0AD2A4954624}"/>
              </a:ext>
            </a:extLst>
          </p:cNvPr>
          <p:cNvSpPr txBox="1"/>
          <p:nvPr/>
        </p:nvSpPr>
        <p:spPr>
          <a:xfrm>
            <a:off x="528792" y="1238611"/>
            <a:ext cx="12859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>
              <a:defRPr/>
            </a:pPr>
            <a:r>
              <a:rPr lang="it-IT" sz="2400" b="1" dirty="0">
                <a:solidFill>
                  <a:srgbClr val="1D4195"/>
                </a:solidFill>
                <a:latin typeface="Klavika Bd" panose="02000803050000020004" pitchFamily="50" charset="0"/>
              </a:rPr>
              <a:t>I PROGETTI DOVRANNO </a:t>
            </a:r>
            <a:r>
              <a:rPr lang="it-IT" sz="2400" b="1" u="sng" dirty="0">
                <a:solidFill>
                  <a:srgbClr val="1D4195"/>
                </a:solidFill>
                <a:latin typeface="Klavika Bd" panose="02000803050000020004" pitchFamily="50" charset="0"/>
              </a:rPr>
              <a:t>OBBLIGATORIAMENTE</a:t>
            </a:r>
            <a:r>
              <a:rPr lang="it-IT" sz="2400" b="1" dirty="0">
                <a:solidFill>
                  <a:srgbClr val="1D4195"/>
                </a:solidFill>
                <a:latin typeface="Klavika Bd" panose="02000803050000020004" pitchFamily="50" charset="0"/>
              </a:rPr>
              <a:t> CONTEMPLARE INTERVENTI IN TUTTE E TRE LE SEGUENTI CATEGORIE: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1D4195"/>
              </a:solidFill>
              <a:effectLst/>
              <a:uLnTx/>
              <a:uFillTx/>
              <a:latin typeface="Klavika Bd" panose="02000803050000020004" pitchFamily="50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CA2E50F-E090-9DA4-2520-4942F2A56F1E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B0A67A8-B9B2-8638-7230-8705A585138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8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DA7655C-854B-7EC1-7B94-E384B2CA9C01}"/>
              </a:ext>
            </a:extLst>
          </p:cNvPr>
          <p:cNvSpPr/>
          <p:nvPr/>
        </p:nvSpPr>
        <p:spPr>
          <a:xfrm>
            <a:off x="761291" y="1322340"/>
            <a:ext cx="13195325" cy="5859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528792" y="440786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PROGETTI AMMISSIBILI 2/3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lavika Bd"/>
              <a:ea typeface="+mj-e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986496" y="1475032"/>
            <a:ext cx="1265718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>
              <a:defRPr/>
            </a:pPr>
            <a:r>
              <a:rPr lang="it-IT" sz="2300" dirty="0">
                <a:latin typeface="Klavika Bd" panose="02000803050000020004" pitchFamily="50" charset="0"/>
              </a:rPr>
              <a:t>B. TRANSIZIONE SOSTENIBILE</a:t>
            </a:r>
            <a:r>
              <a:rPr lang="it-IT" sz="2300" dirty="0">
                <a:solidFill>
                  <a:schemeClr val="tx2"/>
                </a:solidFill>
                <a:latin typeface="Klavika Regular" panose="020B0506040000020004" pitchFamily="34" charset="0"/>
              </a:rPr>
              <a:t>: </a:t>
            </a:r>
            <a:r>
              <a:rPr lang="it-IT" sz="2300" dirty="0">
                <a:latin typeface="Klavika Regular" panose="020B0506040000020004" pitchFamily="34" charset="0"/>
              </a:rPr>
              <a:t>ampliamento e/o ridefinizione della gamma di prodotti e/o servizi mediante soluzioni basate sulla transizione ecologica applicata al prodotto/servizio medesimo, delle quali si riporta un elenco a titolo esemplificativo ma non esaustivo:</a:t>
            </a:r>
          </a:p>
          <a:p>
            <a:pPr lvl="0" indent="-34290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Passaggio all’uso di materiali rinnovabili di origine sostenibile </a:t>
            </a:r>
          </a:p>
          <a:p>
            <a:pPr marL="342900" lvl="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Aumento della durabilità, riparabilità o riutilizzabilità del prodotto, in particolare nelle attività di progettazione e di fabbricazione </a:t>
            </a:r>
          </a:p>
          <a:p>
            <a:pPr marL="342900" lvl="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Aumento della riciclabilità del prodotto </a:t>
            </a:r>
          </a:p>
          <a:p>
            <a:pPr marL="342900" lvl="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Riduzione sostanziale del contenuto di sostanze pericolose nella realizzazione del prodotto </a:t>
            </a:r>
          </a:p>
          <a:p>
            <a:pPr marL="342900" lvl="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Progettazione per la longevità, il cambio di destinazione, lo smontaggio del prodotto</a:t>
            </a:r>
          </a:p>
          <a:p>
            <a:pPr marL="342900" lvl="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Installazione di sistemi di gestione e monitoraggio dell’energia</a:t>
            </a:r>
          </a:p>
          <a:p>
            <a:pPr marL="34290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Installazione, per sola finalità di autoconsumo, di impianti a fonte rinnovabile per la produzione e la distribuzione dell’energia termica e/o elettrica all’interno dell’unità produttiva</a:t>
            </a:r>
          </a:p>
          <a:p>
            <a:pPr marL="342900" indent="-342900" algn="just" font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latin typeface="Klavika Regular" panose="020B0506040000020004" pitchFamily="34" charset="0"/>
              </a:rPr>
              <a:t>Utilizzo di sistemi per l’autoconsumo di energie rinnovabili come l’energia solare, eolica, idrica o geotermica per ridurre l’uso di combustibili fossili e le emissioni di gas serra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CA2E50F-E090-9DA4-2520-4942F2A56F1E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B0A67A8-B9B2-8638-7230-8705A585138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2D94809-D285-097B-0C80-C9A1191FC9F7}"/>
              </a:ext>
            </a:extLst>
          </p:cNvPr>
          <p:cNvSpPr/>
          <p:nvPr/>
        </p:nvSpPr>
        <p:spPr>
          <a:xfrm>
            <a:off x="952084" y="1227074"/>
            <a:ext cx="12855508" cy="371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21" name="Titolo 21">
            <a:extLst>
              <a:ext uri="{FF2B5EF4-FFF2-40B4-BE49-F238E27FC236}">
                <a16:creationId xmlns:a16="http://schemas.microsoft.com/office/drawing/2014/main" id="{2F5994DA-B9D5-4F3D-A33F-5F8DE124FBDA}"/>
              </a:ext>
            </a:extLst>
          </p:cNvPr>
          <p:cNvSpPr txBox="1">
            <a:spLocks/>
          </p:cNvSpPr>
          <p:nvPr/>
        </p:nvSpPr>
        <p:spPr>
          <a:xfrm>
            <a:off x="528792" y="440786"/>
            <a:ext cx="13427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Klavika Bd"/>
                <a:ea typeface="+mj-ea"/>
                <a:cs typeface="Klavika B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lavika Bd"/>
                <a:ea typeface="+mj-ea"/>
              </a:rPr>
              <a:t>PROGETTI AMMISSIBILI 3/3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lavika Bd"/>
              <a:ea typeface="+mj-e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FF6861-00A4-90FF-BEF1-CA7C67C4ED61}"/>
              </a:ext>
            </a:extLst>
          </p:cNvPr>
          <p:cNvSpPr txBox="1"/>
          <p:nvPr/>
        </p:nvSpPr>
        <p:spPr>
          <a:xfrm>
            <a:off x="1206758" y="1293905"/>
            <a:ext cx="1207189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1200"/>
              </a:spcAft>
              <a:defRPr/>
            </a:pPr>
            <a:r>
              <a:rPr lang="it-IT" sz="2400" dirty="0">
                <a:latin typeface="Klavika Bd" panose="02000803050000020004" pitchFamily="50" charset="0"/>
              </a:rPr>
              <a:t>C. STRATEGIA DI VENDITA: </a:t>
            </a:r>
            <a:r>
              <a:rPr lang="it-IT" sz="2400" dirty="0">
                <a:latin typeface="Klavika Regular" panose="020B0506040000020004" pitchFamily="34" charset="0"/>
              </a:rPr>
              <a:t>soluzioni finalizzate a favorire la commercializzazione dei nuovi prodotti attraverso attività volte all’innovazione della strategia promozionale nei mercati obiettivo, il ricorso a </a:t>
            </a:r>
            <a:r>
              <a:rPr lang="it-IT" sz="2400" b="1" dirty="0">
                <a:latin typeface="Klavika Regular" panose="020B0506040000020004" pitchFamily="34" charset="0"/>
              </a:rPr>
              <a:t>temporary export manager </a:t>
            </a:r>
            <a:r>
              <a:rPr lang="it-IT" sz="2400" dirty="0">
                <a:latin typeface="Klavika Regular" panose="020B0506040000020004" pitchFamily="34" charset="0"/>
              </a:rPr>
              <a:t>e </a:t>
            </a:r>
            <a:r>
              <a:rPr lang="it-IT" sz="2400" b="1" dirty="0" err="1">
                <a:latin typeface="Klavika Regular" panose="020B0506040000020004" pitchFamily="34" charset="0"/>
              </a:rPr>
              <a:t>digital</a:t>
            </a:r>
            <a:r>
              <a:rPr lang="it-IT" sz="2400" b="1" dirty="0">
                <a:latin typeface="Klavika Regular" panose="020B0506040000020004" pitchFamily="34" charset="0"/>
              </a:rPr>
              <a:t> export manager</a:t>
            </a:r>
            <a:r>
              <a:rPr lang="it-IT" sz="2400" dirty="0">
                <a:latin typeface="Klavika Regular" panose="020B0506040000020004" pitchFamily="34" charset="0"/>
              </a:rPr>
              <a:t>, </a:t>
            </a:r>
            <a:r>
              <a:rPr lang="it-IT" sz="2400" b="1" dirty="0">
                <a:latin typeface="Klavika Regular" panose="020B0506040000020004" pitchFamily="34" charset="0"/>
              </a:rPr>
              <a:t>analisi e ricerche di mercato </a:t>
            </a:r>
            <a:r>
              <a:rPr lang="it-IT" sz="2400" dirty="0">
                <a:latin typeface="Klavika Regular" panose="020B0506040000020004" pitchFamily="34" charset="0"/>
              </a:rPr>
              <a:t>per l’individuazione di nuovi mercati e fornitori, implementazione del </a:t>
            </a:r>
            <a:r>
              <a:rPr lang="it-IT" sz="2400" b="1" dirty="0">
                <a:latin typeface="Klavika Regular" panose="020B0506040000020004" pitchFamily="34" charset="0"/>
              </a:rPr>
              <a:t>sito web </a:t>
            </a:r>
            <a:r>
              <a:rPr lang="it-IT" sz="2400" dirty="0">
                <a:latin typeface="Klavika Regular" panose="020B0506040000020004" pitchFamily="34" charset="0"/>
              </a:rPr>
              <a:t>aziendale ai fini dello sviluppo di attività di promozione digitale dell’export, sviluppo o rafforzamento dell’</a:t>
            </a:r>
            <a:r>
              <a:rPr lang="it-IT" sz="2400" b="1" dirty="0">
                <a:latin typeface="Klavika Regular" panose="020B0506040000020004" pitchFamily="34" charset="0"/>
              </a:rPr>
              <a:t>immagine aziendale </a:t>
            </a:r>
            <a:r>
              <a:rPr lang="it-IT" sz="2400" dirty="0">
                <a:latin typeface="Klavika Regular" panose="020B0506040000020004" pitchFamily="34" charset="0"/>
              </a:rPr>
              <a:t>e/o del </a:t>
            </a:r>
            <a:r>
              <a:rPr lang="it-IT" sz="2400" b="1" dirty="0">
                <a:latin typeface="Klavika Regular" panose="020B0506040000020004" pitchFamily="34" charset="0"/>
              </a:rPr>
              <a:t>brand</a:t>
            </a:r>
            <a:r>
              <a:rPr lang="it-IT" sz="2400" dirty="0">
                <a:latin typeface="Klavika Regular" panose="020B0506040000020004" pitchFamily="34" charset="0"/>
              </a:rPr>
              <a:t>,</a:t>
            </a:r>
            <a:r>
              <a:rPr lang="it-IT" sz="2400" dirty="0">
                <a:latin typeface="Titillium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Klavika Regular" panose="020B0506040000020004" pitchFamily="34" charset="0"/>
              </a:rPr>
              <a:t>marketing digitale </a:t>
            </a:r>
            <a:r>
              <a:rPr lang="it-IT" sz="2400" dirty="0">
                <a:latin typeface="Klavika Regular" panose="020B0506040000020004" pitchFamily="34" charset="0"/>
              </a:rPr>
              <a:t>attraverso uno o più canali digitali, business on line, </a:t>
            </a:r>
            <a:r>
              <a:rPr lang="it-IT" sz="2400" b="1" dirty="0">
                <a:latin typeface="Klavika Regular" panose="020B0506040000020004" pitchFamily="34" charset="0"/>
              </a:rPr>
              <a:t>social media marketing</a:t>
            </a:r>
            <a:r>
              <a:rPr lang="it-IT" sz="2400" dirty="0">
                <a:latin typeface="Klavika Regular" panose="020B0506040000020004" pitchFamily="34" charset="0"/>
              </a:rPr>
              <a:t>.</a:t>
            </a:r>
          </a:p>
          <a:p>
            <a:pPr algn="just" fontAlgn="ctr">
              <a:defRPr/>
            </a:pPr>
            <a:r>
              <a:rPr lang="it-IT" sz="2400" b="1" u="sng" dirty="0">
                <a:solidFill>
                  <a:schemeClr val="tx2"/>
                </a:solidFill>
                <a:latin typeface="Klavika Regular" panose="020B0506040000020004" pitchFamily="34" charset="0"/>
              </a:rPr>
              <a:t>Le spese relative alla </a:t>
            </a:r>
            <a:r>
              <a:rPr lang="it-IT" sz="2400" b="1" u="sng" dirty="0">
                <a:solidFill>
                  <a:srgbClr val="FF0000"/>
                </a:solidFill>
                <a:latin typeface="Klavika Regular" panose="020B0506040000020004" pitchFamily="34" charset="0"/>
              </a:rPr>
              <a:t>strategia di vendita </a:t>
            </a:r>
            <a:r>
              <a:rPr lang="it-IT" sz="2400" b="1" u="sng" dirty="0">
                <a:solidFill>
                  <a:schemeClr val="tx2"/>
                </a:solidFill>
                <a:latin typeface="Klavika Regular" panose="020B0506040000020004" pitchFamily="34" charset="0"/>
              </a:rPr>
              <a:t>dovranno costituire </a:t>
            </a:r>
            <a:r>
              <a:rPr lang="it-IT" sz="2400" b="1" u="sng" dirty="0">
                <a:solidFill>
                  <a:srgbClr val="FF0000"/>
                </a:solidFill>
                <a:latin typeface="Klavika Regular" panose="020B0506040000020004" pitchFamily="34" charset="0"/>
              </a:rPr>
              <a:t>almeno il 10% </a:t>
            </a:r>
            <a:r>
              <a:rPr lang="it-IT" sz="2400" b="1" u="sng" dirty="0">
                <a:solidFill>
                  <a:schemeClr val="tx2"/>
                </a:solidFill>
                <a:latin typeface="Klavika Regular" panose="020B0506040000020004" pitchFamily="34" charset="0"/>
              </a:rPr>
              <a:t>dell’importo dell’investimento complessivo ammissibile del Progetto</a:t>
            </a:r>
            <a:r>
              <a:rPr lang="it-IT" sz="2400" dirty="0">
                <a:solidFill>
                  <a:schemeClr val="tx2"/>
                </a:solidFill>
                <a:latin typeface="Klavika Regular" panose="020B0506040000020004" pitchFamily="34" charset="0"/>
              </a:rPr>
              <a:t>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CA2E50F-E090-9DA4-2520-4942F2A56F1E}"/>
              </a:ext>
            </a:extLst>
          </p:cNvPr>
          <p:cNvSpPr/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B0A67A8-B9B2-8638-7230-8705A585138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AC28CD-D1D9-905D-3617-E4E0BF68860B}"/>
              </a:ext>
            </a:extLst>
          </p:cNvPr>
          <p:cNvSpPr txBox="1"/>
          <p:nvPr/>
        </p:nvSpPr>
        <p:spPr>
          <a:xfrm>
            <a:off x="848917" y="5132619"/>
            <a:ext cx="12787574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 progetti devono risultare coerenti con gli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ambiti di specializzazione produttiva e le traiettorie di innovazione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emerse durante il processo di scoperta imprenditoriale della “Strategia regionale di specializzazione intelligente 2021-2027” 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https://www.regione.marche.it/Entra-in-Regione/Marche-Innovazione/Strategia-di-Specializzazione-Intelligente-per-Ricerca-e-Innovazione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it-IT" sz="1200" dirty="0">
              <a:latin typeface="Klavika Regular" panose="020B0506040000020004" pitchFamily="34" charset="0"/>
            </a:endParaRPr>
          </a:p>
          <a:p>
            <a:pPr marL="0" marR="0" lvl="0" indent="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I progetti  avranno una </a:t>
            </a:r>
            <a:r>
              <a:rPr kumimoji="0" 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durata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massima di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lavika Regular" panose="020B0506040000020004" pitchFamily="34" charset="0"/>
                <a:ea typeface="+mn-ea"/>
                <a:cs typeface="+mn-cs"/>
              </a:rPr>
              <a:t>18 mesi.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lavika Regular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MASSIMALI DI INVESTIMENTO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600B9CD-1C7C-497A-9EDF-3FB74C988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84391"/>
              </p:ext>
            </p:extLst>
          </p:nvPr>
        </p:nvGraphicFramePr>
        <p:xfrm>
          <a:off x="1969424" y="1897063"/>
          <a:ext cx="10366683" cy="4059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6683">
                  <a:extLst>
                    <a:ext uri="{9D8B030D-6E8A-4147-A177-3AD203B41FA5}">
                      <a16:colId xmlns:a16="http://schemas.microsoft.com/office/drawing/2014/main" val="2803779432"/>
                    </a:ext>
                  </a:extLst>
                </a:gridCol>
              </a:tblGrid>
              <a:tr h="1002865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it-IT" sz="3500" b="1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Il costo complessivo dei progetti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it-IT" sz="3500" b="1" dirty="0">
                          <a:solidFill>
                            <a:srgbClr val="2A4D9C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dovrà essere: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9265"/>
                  </a:ext>
                </a:extLst>
              </a:tr>
              <a:tr h="2901651">
                <a:tc>
                  <a:txBody>
                    <a:bodyPr/>
                    <a:lstStyle/>
                    <a:p>
                      <a:pPr marL="285750" lvl="0" indent="-285750" 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endParaRPr lang="it-IT" sz="1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285750" lvl="0" indent="-285750" 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superiore a 25.000,00 euro </a:t>
                      </a:r>
                      <a:b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  <a:ea typeface="+mn-ea"/>
                          <a:cs typeface="+mn-cs"/>
                        </a:rPr>
                      </a:br>
                      <a: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  <a:ea typeface="+mn-ea"/>
                          <a:cs typeface="+mn-cs"/>
                        </a:rPr>
                        <a:t>per i progetti realizzati in forma singola; </a:t>
                      </a:r>
                    </a:p>
                    <a:p>
                      <a:pPr marL="0" lvl="0" indent="0" 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None/>
                      </a:pPr>
                      <a:endParaRPr lang="it-IT" sz="30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285750" lvl="0" indent="-285750" algn="ctr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Bd" panose="02000803050000020004" pitchFamily="50" charset="0"/>
                          <a:ea typeface="+mn-ea"/>
                          <a:cs typeface="+mn-cs"/>
                        </a:rPr>
                        <a:t>superiore a 100.000,00 euro </a:t>
                      </a:r>
                      <a:b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  <a:ea typeface="+mn-ea"/>
                          <a:cs typeface="+mn-cs"/>
                        </a:rPr>
                      </a:br>
                      <a:r>
                        <a:rPr lang="it-IT" sz="3000" b="0" dirty="0">
                          <a:solidFill>
                            <a:schemeClr val="tx1"/>
                          </a:solidFill>
                          <a:effectLst/>
                          <a:latin typeface="Klavika Regular" panose="020B0506040000020004" pitchFamily="34" charset="0"/>
                          <a:ea typeface="+mn-ea"/>
                          <a:cs typeface="+mn-cs"/>
                        </a:rPr>
                        <a:t>per i progetti realizzati in forma aggregata;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5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69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8D9CE99-C6A3-C348-DC50-EA9F1F443F58}"/>
              </a:ext>
            </a:extLst>
          </p:cNvPr>
          <p:cNvSpPr/>
          <p:nvPr/>
        </p:nvSpPr>
        <p:spPr>
          <a:xfrm>
            <a:off x="612267" y="1469988"/>
            <a:ext cx="13195325" cy="537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85237821-ED6A-BBE9-9C44-644FB651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46" y="441969"/>
            <a:ext cx="12608640" cy="553998"/>
          </a:xfrm>
        </p:spPr>
        <p:txBody>
          <a:bodyPr/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SPESE AMMISSIBILI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EDD58AD-7AC8-972D-ACA6-B76BA1584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807592" y="7566368"/>
            <a:ext cx="255649" cy="397014"/>
          </a:xfrm>
        </p:spPr>
        <p:txBody>
          <a:bodyPr/>
          <a:lstStyle/>
          <a:p>
            <a:pPr marL="38100" marR="0" lvl="0" indent="0" algn="r" defTabSz="914400" rtl="0" eaLnBrk="1" fontAlgn="auto" latinLnBrk="0" hangingPunct="1">
              <a:lnSpc>
                <a:spcPts val="33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avika Bd"/>
                <a:ea typeface="+mn-ea"/>
              </a:rPr>
              <a:pPr marL="38100" marR="0" lvl="0" indent="0" algn="r" defTabSz="914400" rtl="0" eaLnBrk="1" fontAlgn="auto" latinLnBrk="0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lavika Bd"/>
              <a:ea typeface="+mn-ea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9888" y="1897063"/>
            <a:ext cx="14404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D6E257-AE13-2F93-89C7-A763F0A31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0" y="7519581"/>
            <a:ext cx="8321192" cy="583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BC25C8-45D0-2B7D-29AC-4FD1D7BA7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558177"/>
            <a:ext cx="8065625" cy="4869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B4D57C-7DDF-4C33-AEA7-CB03BE3E45D6}"/>
              </a:ext>
            </a:extLst>
          </p:cNvPr>
          <p:cNvSpPr txBox="1"/>
          <p:nvPr/>
        </p:nvSpPr>
        <p:spPr>
          <a:xfrm>
            <a:off x="864108" y="1610645"/>
            <a:ext cx="1269164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it-IT" sz="2000" dirty="0">
                <a:latin typeface="Klavika Bd" panose="0200080305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it-IT" sz="2000" u="sng" dirty="0">
                <a:latin typeface="Klavika Bd" panose="0200080305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SPESE DEL PERSONALE</a:t>
            </a:r>
            <a:r>
              <a:rPr lang="it-IT" sz="2000" dirty="0">
                <a:latin typeface="Klavika Bd" panose="0200080305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riconosciute </a:t>
            </a:r>
            <a:r>
              <a:rPr lang="it-IT" sz="2000" dirty="0">
                <a:solidFill>
                  <a:srgbClr val="FF0000"/>
                </a:solidFill>
                <a:latin typeface="Klavika Regular" panose="020B0506040000020004"/>
                <a:ea typeface="Times New Roman" panose="02020603050405020304" pitchFamily="18" charset="0"/>
              </a:rPr>
              <a:t>forfettariamente nella percentuale del 20% dei costi diretti </a:t>
            </a: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diversi dai costi del personale dell’operazione determinate con modalità semplificata attraverso l’applicazione del </a:t>
            </a:r>
            <a:r>
              <a:rPr lang="it-IT" sz="2000" dirty="0">
                <a:solidFill>
                  <a:srgbClr val="FF0000"/>
                </a:solidFill>
                <a:latin typeface="Klavika Regular" panose="020B0506040000020004"/>
                <a:ea typeface="Times New Roman" panose="02020603050405020304" pitchFamily="18" charset="0"/>
              </a:rPr>
              <a:t>“costo standard unitario"</a:t>
            </a:r>
            <a:r>
              <a:rPr lang="it-IT" sz="2000" dirty="0">
                <a:solidFill>
                  <a:schemeClr val="tx2"/>
                </a:solidFill>
                <a:latin typeface="Klavika Regular" panose="020B0506040000020004"/>
              </a:rPr>
              <a:t>.</a:t>
            </a:r>
          </a:p>
          <a:p>
            <a:pPr lvl="0" algn="just">
              <a:spcAft>
                <a:spcPts val="600"/>
              </a:spcAf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B. STRUMENTI E ATTREZZATURE</a:t>
            </a:r>
          </a:p>
          <a:p>
            <a:pPr algn="just">
              <a:spcAft>
                <a:spcPts val="1200"/>
              </a:spcAft>
              <a:tabLst>
                <a:tab pos="1890395" algn="l"/>
              </a:tabLs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Costi relativi a strumentazione e attrezzature, nuovi di fabbrica.</a:t>
            </a:r>
          </a:p>
          <a:p>
            <a:pPr algn="just">
              <a:spcAft>
                <a:spcPts val="600"/>
              </a:spcAft>
              <a:tabLst>
                <a:tab pos="1890395" algn="l"/>
              </a:tabLs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C. SERVIZI DI CONSULENZA</a:t>
            </a:r>
          </a:p>
          <a:p>
            <a:pPr lvl="0" algn="just">
              <a:spcAft>
                <a:spcPts val="1200"/>
              </a:spcAf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Spese per l’acquisizione di servizi di consulenza esterna specialistica non relativa all’ordinaria amministrazione e strettamente necessaria per la realizzazione del progetto, comprese le eventuali spese per le verifiche di conformità agli Orientamenti tecnici della Commissione Europea (2021/ C 58/01) sull’applicazione del principio “non arrecare un danno significativo” (“Do no </a:t>
            </a:r>
            <a:r>
              <a:rPr lang="it-IT" sz="2000" dirty="0" err="1">
                <a:latin typeface="Klavika Regular" panose="020B0506040000020004"/>
                <a:ea typeface="Times New Roman" panose="02020603050405020304" pitchFamily="18" charset="0"/>
              </a:rPr>
              <a:t>significant</a:t>
            </a: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latin typeface="Klavika Regular" panose="020B0506040000020004"/>
                <a:ea typeface="Times New Roman" panose="02020603050405020304" pitchFamily="18" charset="0"/>
              </a:rPr>
              <a:t>harm</a:t>
            </a: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 – DNSH) ai sensi dell’articolo 17 del Regolamento (UE) 852/2020. </a:t>
            </a:r>
          </a:p>
          <a:p>
            <a:pPr lvl="0" algn="just">
              <a:spcAft>
                <a:spcPts val="600"/>
              </a:spcAft>
              <a:tabLst>
                <a:tab pos="1890395" algn="l"/>
              </a:tabLst>
            </a:pPr>
            <a:r>
              <a:rPr lang="it-IT" sz="2000" u="sng" dirty="0">
                <a:latin typeface="Klavika Bd" panose="02000803050000020004" pitchFamily="50" charset="0"/>
                <a:cs typeface="Times New Roman" panose="02020603050405020304" pitchFamily="18" charset="0"/>
              </a:rPr>
              <a:t>D. BREVETTI, MARCHI E CERTIFICAZIONI</a:t>
            </a:r>
          </a:p>
          <a:p>
            <a:pPr lvl="0" algn="just">
              <a:spcAft>
                <a:spcPts val="600"/>
              </a:spcAft>
            </a:pPr>
            <a:r>
              <a:rPr lang="it-IT" sz="2000" dirty="0">
                <a:latin typeface="Klavika Regular" panose="020B0506040000020004"/>
                <a:ea typeface="Times New Roman" panose="02020603050405020304" pitchFamily="18" charset="0"/>
              </a:rPr>
              <a:t>Spese connesse ai diritti di proprietà industriale (ricerca contrattuale, brevetti acquisiti o ottenuti in licenza da fonti esterne alle normali condizioni di mercato) e all’ottenimento, la convalida e la difesa di brevetti, ed altri attivi immateriali (marchi, disegni e modelli), nonché spese per l’acquisizione di certificazioni volontarie, marchi e standard di qualità</a:t>
            </a:r>
            <a:endParaRPr lang="it-IT" sz="2000" dirty="0">
              <a:solidFill>
                <a:schemeClr val="tx2"/>
              </a:solidFill>
              <a:latin typeface="Klavika Regular" panose="020B05060400000200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2309</Words>
  <Application>Microsoft Office PowerPoint</Application>
  <PresentationFormat>Personalizzato</PresentationFormat>
  <Paragraphs>236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Klavika Bd</vt:lpstr>
      <vt:lpstr>Klavika Regular</vt:lpstr>
      <vt:lpstr>Times New Roman</vt:lpstr>
      <vt:lpstr>Titillium</vt:lpstr>
      <vt:lpstr>Wingdings</vt:lpstr>
      <vt:lpstr>Office Theme</vt:lpstr>
      <vt:lpstr>Regione Marche DIPARTIMENTO SVILUPPO ECONOMICO  BANDO INNOVAZIONE DI PRODOTTO SOSTENIBILE E DIGITALE approvato con Decreto del Direttore del Dipartimento Sviluppo Economico n. 215 del 11/12/2023  Sostegno a progetti di innovazione e diversificazione di prodotto o servizio negli ambiti della strategia regionale per la specializzazione intelligente 2021-2027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MASSIMALI DI INVESTIMENTO</vt:lpstr>
      <vt:lpstr>SPESE AMMISSIBILI</vt:lpstr>
      <vt:lpstr>SPESE AMMISSIBILI</vt:lpstr>
      <vt:lpstr>INTENSITÀ DI AGEVOLAZIONE</vt:lpstr>
      <vt:lpstr>ELEMENTI DI VALUTAZIONE</vt:lpstr>
      <vt:lpstr>ELEMENTI DI VALUTAZIONE (premialità)</vt:lpstr>
      <vt:lpstr>TERMINI DI PRESENTAZIONE DELLA DOMANDA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Regione Marche DIPARTIMENTO SVILUPPO ECONOMICO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Slide_Attuazione FESR_Dicembre2020</dc:title>
  <dc:creator>Michele</dc:creator>
  <cp:lastModifiedBy>Federica Gentili</cp:lastModifiedBy>
  <cp:revision>539</cp:revision>
  <cp:lastPrinted>2023-02-21T12:04:32Z</cp:lastPrinted>
  <dcterms:created xsi:type="dcterms:W3CDTF">2021-10-18T11:06:42Z</dcterms:created>
  <dcterms:modified xsi:type="dcterms:W3CDTF">2024-01-29T15:48:42Z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2021-10-18T00:00:00Z</vt:filetime>
  </property>
</Properties>
</file>