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x="6858000" cy="99266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2" roundtripDataSignature="AMtx7mihuMQhn8+3+OCbRPS2w7HvzgLd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98787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21125" y="0"/>
            <a:ext cx="292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48800"/>
            <a:ext cx="2998787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21125" y="9448800"/>
            <a:ext cx="2921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e57d0b45f2_2_14:notes"/>
          <p:cNvSpPr txBox="1"/>
          <p:nvPr>
            <p:ph idx="1" type="body"/>
          </p:nvPr>
        </p:nvSpPr>
        <p:spPr>
          <a:xfrm>
            <a:off x="922337" y="4724400"/>
            <a:ext cx="49974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7" name="Google Shape;177;g2e57d0b45f2_2_14:notes"/>
          <p:cNvSpPr/>
          <p:nvPr>
            <p:ph idx="2" type="sldImg"/>
          </p:nvPr>
        </p:nvSpPr>
        <p:spPr>
          <a:xfrm>
            <a:off x="931862" y="762000"/>
            <a:ext cx="49785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:notes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7" name="Google Shape;187;p11:notes"/>
          <p:cNvSpPr/>
          <p:nvPr>
            <p:ph idx="2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294acf4cec_0_23:notes"/>
          <p:cNvSpPr txBox="1"/>
          <p:nvPr>
            <p:ph idx="1" type="body"/>
          </p:nvPr>
        </p:nvSpPr>
        <p:spPr>
          <a:xfrm>
            <a:off x="922337" y="4724400"/>
            <a:ext cx="49974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7" name="Google Shape;197;g1294acf4cec_0_23:notes"/>
          <p:cNvSpPr/>
          <p:nvPr>
            <p:ph idx="2" type="sldImg"/>
          </p:nvPr>
        </p:nvSpPr>
        <p:spPr>
          <a:xfrm>
            <a:off x="931862" y="762000"/>
            <a:ext cx="49785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3:notes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p13:notes"/>
          <p:cNvSpPr/>
          <p:nvPr>
            <p:ph idx="2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3d0e5fb0c9_0_15:notes"/>
          <p:cNvSpPr txBox="1"/>
          <p:nvPr>
            <p:ph idx="1" type="body"/>
          </p:nvPr>
        </p:nvSpPr>
        <p:spPr>
          <a:xfrm>
            <a:off x="922337" y="4724400"/>
            <a:ext cx="49974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7" name="Google Shape;217;g33d0e5fb0c9_0_15:notes"/>
          <p:cNvSpPr/>
          <p:nvPr>
            <p:ph idx="2" type="sldImg"/>
          </p:nvPr>
        </p:nvSpPr>
        <p:spPr>
          <a:xfrm>
            <a:off x="931862" y="762000"/>
            <a:ext cx="49785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e581a172ee_0_24:notes"/>
          <p:cNvSpPr txBox="1"/>
          <p:nvPr>
            <p:ph idx="1" type="body"/>
          </p:nvPr>
        </p:nvSpPr>
        <p:spPr>
          <a:xfrm>
            <a:off x="922337" y="4724400"/>
            <a:ext cx="49974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8" name="Google Shape;228;g2e581a172ee_0_24:notes"/>
          <p:cNvSpPr/>
          <p:nvPr>
            <p:ph idx="2" type="sldImg"/>
          </p:nvPr>
        </p:nvSpPr>
        <p:spPr>
          <a:xfrm>
            <a:off x="931862" y="762000"/>
            <a:ext cx="49785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:notes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p14:notes"/>
          <p:cNvSpPr/>
          <p:nvPr>
            <p:ph idx="2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/>
          <p:nvPr>
            <p:ph idx="2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9" name="Google Shape;129;p5:notes"/>
          <p:cNvSpPr/>
          <p:nvPr>
            <p:ph idx="2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p7:notes"/>
          <p:cNvSpPr/>
          <p:nvPr>
            <p:ph idx="2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67defabdcf_0_7:notes"/>
          <p:cNvSpPr txBox="1"/>
          <p:nvPr>
            <p:ph idx="1" type="body"/>
          </p:nvPr>
        </p:nvSpPr>
        <p:spPr>
          <a:xfrm>
            <a:off x="922337" y="4724400"/>
            <a:ext cx="49974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" name="Google Shape;148;g367defabdcf_0_7:notes"/>
          <p:cNvSpPr/>
          <p:nvPr>
            <p:ph idx="2" type="sldImg"/>
          </p:nvPr>
        </p:nvSpPr>
        <p:spPr>
          <a:xfrm>
            <a:off x="931862" y="762000"/>
            <a:ext cx="49785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" name="Google Shape;157;p8:notes"/>
          <p:cNvSpPr/>
          <p:nvPr>
            <p:ph idx="2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:notes"/>
          <p:cNvSpPr txBox="1"/>
          <p:nvPr>
            <p:ph idx="1" type="body"/>
          </p:nvPr>
        </p:nvSpPr>
        <p:spPr>
          <a:xfrm>
            <a:off x="922337" y="4724400"/>
            <a:ext cx="499745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7" name="Google Shape;167;p9:notes"/>
          <p:cNvSpPr/>
          <p:nvPr>
            <p:ph idx="2" type="sldImg"/>
          </p:nvPr>
        </p:nvSpPr>
        <p:spPr>
          <a:xfrm>
            <a:off x="931862" y="762000"/>
            <a:ext cx="4978400" cy="373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/>
        </p:txBody>
      </p:sp>
      <p:sp>
        <p:nvSpPr>
          <p:cNvPr id="18" name="Google Shape;18;p1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/>
        </p:txBody>
      </p:sp>
      <p:sp>
        <p:nvSpPr>
          <p:cNvPr id="75" name="Google Shape;75;p2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7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1" name="Google Shape;81;p2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verticale e testo" type="vertTitleAndTx">
  <p:cSld name="VERTICAL_TITLE_AND_VERTICAL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/>
        </p:txBody>
      </p:sp>
      <p:sp>
        <p:nvSpPr>
          <p:cNvPr id="43" name="Google Shape;43;p2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44" name="Google Shape;44;p2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59" name="Google Shape;59;p2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60" name="Google Shape;60;p2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61" name="Google Shape;61;p2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62" name="Google Shape;62;p2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2" type="twoObj">
  <p:cSld name="TWO_OBJECT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68" name="Google Shape;68;p25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69" name="Google Shape;69;p2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" name="Google Shape;11;p16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" name="Google Shape;14;p1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4.jpg"/><Relationship Id="rId6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4.jpg"/><Relationship Id="rId6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hyperlink" Target="http://restart.infocamere.it" TargetMode="External"/><Relationship Id="rId5" Type="http://schemas.openxmlformats.org/officeDocument/2006/relationships/image" Target="../media/image1.jpg"/><Relationship Id="rId6" Type="http://schemas.openxmlformats.org/officeDocument/2006/relationships/image" Target="../media/image4.jpg"/><Relationship Id="rId7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hyperlink" Target="http://www.marche.camcom.it" TargetMode="External"/><Relationship Id="rId5" Type="http://schemas.openxmlformats.org/officeDocument/2006/relationships/image" Target="../media/image1.jpg"/><Relationship Id="rId6" Type="http://schemas.openxmlformats.org/officeDocument/2006/relationships/image" Target="../media/image4.jpg"/><Relationship Id="rId7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4.jpg"/><Relationship Id="rId6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4.jpg"/><Relationship Id="rId6" Type="http://schemas.openxmlformats.org/officeDocument/2006/relationships/image" Target="../media/image3.png"/><Relationship Id="rId7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esg.dintec.it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10.jpg"/><Relationship Id="rId6" Type="http://schemas.openxmlformats.org/officeDocument/2006/relationships/image" Target="../media/image1.jpg"/><Relationship Id="rId7" Type="http://schemas.openxmlformats.org/officeDocument/2006/relationships/image" Target="../media/image4.jpg"/><Relationship Id="rId8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hyperlink" Target="http://www.marche.camcom.it" TargetMode="External"/><Relationship Id="rId5" Type="http://schemas.openxmlformats.org/officeDocument/2006/relationships/hyperlink" Target="mailto:pid@marche.camcom.it" TargetMode="External"/><Relationship Id="rId6" Type="http://schemas.openxmlformats.org/officeDocument/2006/relationships/image" Target="../media/image1.jpg"/><Relationship Id="rId7" Type="http://schemas.openxmlformats.org/officeDocument/2006/relationships/image" Target="../media/image4.jpg"/><Relationship Id="rId8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4.jpg"/><Relationship Id="rId6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4.jp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4.jpg"/><Relationship Id="rId6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4.jpg"/><Relationship Id="rId6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4.jp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4.jpg"/><Relationship Id="rId5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4.jpg"/><Relationship Id="rId6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4.jp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1187450" y="1700212"/>
            <a:ext cx="71280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3000" u="none" cap="none" strike="noStrik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Voucher</a:t>
            </a:r>
            <a:endParaRPr b="1" i="0" sz="3000" u="none" cap="none" strike="noStrik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lang="en-US" sz="3000">
                <a:solidFill>
                  <a:srgbClr val="00B0F0"/>
                </a:solidFill>
              </a:rPr>
              <a:t>IMPRESA DIGITALE 5.0 </a:t>
            </a:r>
            <a:endParaRPr b="1" sz="3000">
              <a:solidFill>
                <a:srgbClr val="00B0F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lang="en-US" sz="3000">
                <a:solidFill>
                  <a:srgbClr val="00B0F0"/>
                </a:solidFill>
              </a:rPr>
              <a:t>anno 2025</a:t>
            </a:r>
            <a:endParaRPr b="1" sz="3000">
              <a:solidFill>
                <a:srgbClr val="00B0F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3000" u="none" cap="none" strike="noStrik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189037" y="5848350"/>
            <a:ext cx="43910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www.marche.camcom.it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1189037" y="4652962"/>
            <a:ext cx="49657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Giovanni Manzotti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1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Camera di Commercio delle Marche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3851275" y="5949950"/>
            <a:ext cx="5292725" cy="1841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>
            <a:off x="1187450" y="3860800"/>
            <a:ext cx="4572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e57d0b45f2_2_14"/>
          <p:cNvSpPr txBox="1"/>
          <p:nvPr/>
        </p:nvSpPr>
        <p:spPr>
          <a:xfrm>
            <a:off x="383800" y="1004125"/>
            <a:ext cx="8325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Accreditamento dei Fornitori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180" name="Google Shape;180;g2e57d0b45f2_2_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3150" y="1768800"/>
            <a:ext cx="7466450" cy="436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e57d0b45f2_2_14"/>
          <p:cNvSpPr txBox="1"/>
          <p:nvPr/>
        </p:nvSpPr>
        <p:spPr>
          <a:xfrm>
            <a:off x="333700" y="1597650"/>
            <a:ext cx="8425500" cy="47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FORMAZIONE </a:t>
            </a:r>
            <a:endParaRPr b="1" i="0" sz="1500" u="none" cap="none" strike="noStrike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l’impresa deve avvalersi esclusivamente di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enti di formazione accreditati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dalle Regioni, Università, Scuola di Alta formazione, Istituti Tecnici Superiori o altri soggetti qualificati certificati ISO 9001:2015 per il settore EA 37 (istruzione) per assicurare l’erogazione di percorsi formativi e professionalizzanti di qualità</a:t>
            </a:r>
            <a:endParaRPr sz="1600"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700">
                <a:solidFill>
                  <a:srgbClr val="00B0F0"/>
                </a:solidFill>
                <a:highlight>
                  <a:schemeClr val="lt1"/>
                </a:highlight>
              </a:rPr>
              <a:t>ALTRI FORNITORI</a:t>
            </a:r>
            <a:r>
              <a:rPr lang="en-US" sz="1700"/>
              <a:t> </a:t>
            </a:r>
            <a:endParaRPr sz="1600"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/>
              <a:t>per i servizi di consulenza, le imprese si possono rivolgere ad altri soggetti imprenditoriali (iscritti al RI) che dimostrino - con apposita </a:t>
            </a:r>
            <a:r>
              <a:rPr b="1" lang="en-US" sz="1600"/>
              <a:t>AUTOCERTIFICAZIONE</a:t>
            </a:r>
            <a:r>
              <a:rPr lang="en-US" sz="1600"/>
              <a:t>  - di aver realizzato nell’ultimo triennio almeno 5 attività di consulenza e/o formazione alle imprese nell’ambito delle tecnologie oggetto dell’intervento  </a:t>
            </a:r>
            <a:endParaRPr sz="1600"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LIMITI AI FORNITORI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Ciascun dei fornitori può prestare i propri servizi al massimo ad un numero di imprese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non superiore a </a:t>
            </a:r>
            <a:r>
              <a:rPr b="1" lang="en-US" sz="1600"/>
              <a:t>10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fornitori non possono beneficiare della misura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g2e57d0b45f2_2_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2e57d0b45f2_2_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2e57d0b45f2_2_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"/>
          <p:cNvSpPr txBox="1"/>
          <p:nvPr/>
        </p:nvSpPr>
        <p:spPr>
          <a:xfrm>
            <a:off x="468300" y="1116000"/>
            <a:ext cx="8029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Presentazione domande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190" name="Google Shape;19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1"/>
          <p:cNvSpPr txBox="1"/>
          <p:nvPr/>
        </p:nvSpPr>
        <p:spPr>
          <a:xfrm>
            <a:off x="724625" y="1711925"/>
            <a:ext cx="7848600" cy="52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3175" rtl="0" algn="just">
              <a:lnSpc>
                <a:spcPct val="100000"/>
              </a:lnSpc>
              <a:spcBef>
                <a:spcPts val="1895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0" i="0" lang="en-US" sz="17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e domande possono essere presentate esclusivamente in modalità telematica, attraverso la nuova piattaforma digitale di Infocamere </a:t>
            </a:r>
            <a:r>
              <a:rPr b="0" i="0" lang="en-US" sz="1700" u="none" cap="none" strike="noStrike">
                <a:solidFill>
                  <a:schemeClr val="dk1"/>
                </a:solidFill>
                <a:highlight>
                  <a:srgbClr val="FFFFFF"/>
                </a:highlight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restart.infocamere.it</a:t>
            </a:r>
            <a:r>
              <a:rPr b="0" i="0" lang="en-US" sz="17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en-US" sz="16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da parte del </a:t>
            </a:r>
            <a:r>
              <a:rPr b="0" i="0" lang="en-US" sz="1600" u="sng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Legale rappresentante dell’azienda</a:t>
            </a:r>
            <a:r>
              <a:rPr b="0" i="0" lang="en-US" sz="16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o da eventuale </a:t>
            </a:r>
            <a:r>
              <a:rPr b="0" i="0" lang="en-US" sz="1600" u="sng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Intermediario</a:t>
            </a:r>
            <a:r>
              <a:rPr b="0" i="0" lang="en-US" sz="16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(vedi Guida) a partire dal giorno </a:t>
            </a:r>
            <a:r>
              <a:rPr b="1" i="0" lang="en-US" sz="16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28</a:t>
            </a:r>
            <a:r>
              <a:rPr b="0" i="0" lang="en-US" sz="16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16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luglio </a:t>
            </a:r>
            <a:r>
              <a:rPr b="1" lang="en-US" sz="16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ed entro il 31 luglio 2025</a:t>
            </a:r>
            <a:endParaRPr b="1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ALLEGATI: 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ALLEGATO A : MODELLO DI DOMANDA E DICHIARAZIONI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ALLEGATO B - SCHEDA PROGETTUALE</a:t>
            </a: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914400" marR="9525" rtl="0" algn="just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●"/>
            </a:pPr>
            <a:r>
              <a:rPr b="0" i="0" lang="en-US" sz="13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indicazione della tipologia di intervento</a:t>
            </a:r>
            <a:endParaRPr sz="13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914400" marR="9525" rtl="0" algn="just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●"/>
            </a:pPr>
            <a:r>
              <a:rPr b="0" i="0" lang="en-US" sz="13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breve descrizione dell'intervento oggetto del contributo (obiettivi generali e specifici; attività e  risultati attesi) </a:t>
            </a:r>
            <a:r>
              <a:rPr lang="en-US" sz="13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e degli </a:t>
            </a:r>
            <a:r>
              <a:rPr b="0" i="0" lang="en-US" sz="1300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output progettuali che saranno prodotti al termine delle attività</a:t>
            </a:r>
            <a:endParaRPr b="0" i="0" sz="1300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914400" marR="9525" rtl="0" algn="just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●"/>
            </a:pPr>
            <a:r>
              <a:rPr b="0" i="0" lang="en-US" sz="13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illustrazione delle spese complessive distinguendo tra consulenza e formazione, e spe</a:t>
            </a:r>
            <a:r>
              <a:rPr lang="en-US" sz="13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se pe beni e servizi strumentali </a:t>
            </a:r>
            <a:endParaRPr b="0" i="0" sz="13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914400" marR="9525" rtl="0" algn="just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●"/>
            </a:pPr>
            <a:r>
              <a:rPr b="0" i="0" lang="en-US" sz="13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l’indicazione dei fornitori di servizi di consulenza e formazione di cui si avvale l’impresa richiedente con la specificazione della parte di intervento da loro realizzata</a:t>
            </a:r>
            <a:endParaRPr sz="13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9525" rtl="0" algn="just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ALLEGATO C : (eventuale) AUTOCERTIFICAZIONE DEI FORNITORI 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14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preventivi di spesa relativamente ai soli servizi di consulenza e formazione</a:t>
            </a:r>
            <a:endParaRPr b="0" i="0" sz="14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Google Shape;192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294acf4cec_0_23"/>
          <p:cNvSpPr txBox="1"/>
          <p:nvPr/>
        </p:nvSpPr>
        <p:spPr>
          <a:xfrm>
            <a:off x="468300" y="1051900"/>
            <a:ext cx="8029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Istruttoria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200" name="Google Shape;200;g1294acf4cec_0_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1294acf4cec_0_23"/>
          <p:cNvSpPr txBox="1"/>
          <p:nvPr/>
        </p:nvSpPr>
        <p:spPr>
          <a:xfrm>
            <a:off x="734925" y="1577850"/>
            <a:ext cx="7848600" cy="51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Le domande di Voucher sono istruite "</a:t>
            </a:r>
            <a:r>
              <a:rPr b="1" i="0" lang="en-US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 sportello</a:t>
            </a:r>
            <a:r>
              <a:rPr b="0" i="0" lang="en-US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", ossia secondo l’ordine </a:t>
            </a:r>
            <a:r>
              <a:rPr b="1" i="0" lang="en-US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cronologico di presentazione delle domande</a:t>
            </a:r>
            <a:r>
              <a:rPr b="0" i="0" lang="en-US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8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180340" lvl="0" marL="18034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L’istruttoria </a:t>
            </a:r>
            <a:r>
              <a:rPr b="0" i="0" lang="en-US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è finalizzata a verificare: </a:t>
            </a:r>
            <a:endParaRPr b="0" i="0" sz="18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b="1" i="0" lang="en-US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completezza della documentazione</a:t>
            </a:r>
            <a:endParaRPr b="0" i="0" sz="1800" u="none" cap="none" strike="noStrike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b="1" i="0" lang="en-US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sussistenza dei requisiti soggettivi e oggettivi</a:t>
            </a:r>
            <a:endParaRPr b="0" i="0" sz="18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l’attinenza degli interventi proposti con gli ambiti di intervento previsti</a:t>
            </a:r>
            <a:endParaRPr b="0" i="0" sz="18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seguito del provvedimento di concessione (max entro 90 giorni) le graduatorie delle</a:t>
            </a: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imprese ammissibili e beneficiarie del contributo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saranno pubblicate sul sito web </a:t>
            </a:r>
            <a:r>
              <a:rPr b="0" i="0" lang="en-US" sz="1800" u="sng" cap="none" strike="noStrik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www.marche.camcom.it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 valore di notifica. 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domande pervenute in tempo utile ed ammissibili, ma non assegnatarie del contributo a causa dell’esaurimento delle risorse disponibili,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saranno inserite in una </a:t>
            </a:r>
            <a:r>
              <a:rPr b="0" i="0" lang="en-US" sz="15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lista di riserva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base all’ordine cronologico di invio e potrebbero essere finanziate nel caso di stanziamento di ulteriori risorse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286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" name="Google Shape;202;g1294acf4cec_0_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1294acf4cec_0_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1294acf4cec_0_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"/>
          <p:cNvSpPr txBox="1"/>
          <p:nvPr/>
        </p:nvSpPr>
        <p:spPr>
          <a:xfrm>
            <a:off x="585050" y="964000"/>
            <a:ext cx="4752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Rendicontazione e liquidazione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210" name="Google Shape;21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3"/>
          <p:cNvSpPr txBox="1"/>
          <p:nvPr/>
        </p:nvSpPr>
        <p:spPr>
          <a:xfrm>
            <a:off x="646050" y="1487350"/>
            <a:ext cx="8215200" cy="56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liquidazione avviene in un'unica soluzione ed è subordinata all'esito dell'istruttoria, finalizzata a verificare: 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✔"/>
            </a:pP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b="1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persistenza </a:t>
            </a: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dei requisiti soggettivi e oggettivi di ammissibilità verificati in sede di presentazione della domanda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✔"/>
            </a:pP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completezza della </a:t>
            </a:r>
            <a:r>
              <a:rPr b="1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documentazione di rendicontazione</a:t>
            </a: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 presentare entro e non oltre </a:t>
            </a:r>
            <a:r>
              <a:rPr b="1"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="1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mesi</a:t>
            </a: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dalla concessione</a:t>
            </a: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(il termine esatto sarà pubblicato all’atto della concessione) </a:t>
            </a: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MODELLO R - “Rendicontazione finale”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descrizione intervento realizzato, prospetto analitico delle spese, riepilogo di tutte le fatture ed altri documenti di spesa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AutoNum type="arabicPeriod"/>
            </a:pP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copia delle </a:t>
            </a:r>
            <a:r>
              <a:rPr b="1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fatture emesse e documenti di spesa emessi da tutti i fornitori,  </a:t>
            </a: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quietanzat</a:t>
            </a: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e con il CUP 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b="1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attestati di frequenza a corsi accreditati 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rilasciati dai fornitori dei servizi di formazione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6350" rtl="0" algn="just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AutoNum type="arabicPeriod"/>
            </a:pPr>
            <a:r>
              <a:rPr b="1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Report </a:t>
            </a:r>
            <a:r>
              <a:rPr b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 Self Assessment SELFI 4.0 e Dichiarazione di Impegno a sottoporsi ad altre attività di Assessment (ZOOM 4.0, SUSTAIN-ABILITY, CYBER CHECK) </a:t>
            </a:r>
            <a:endParaRPr b="0" i="0" sz="1500" u="none" cap="none" strike="noStrike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6350" rtl="0" algn="just">
              <a:lnSpc>
                <a:spcPct val="111666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6350" rtl="0" algn="just">
              <a:lnSpc>
                <a:spcPct val="111666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6350" rtl="0" algn="just">
              <a:lnSpc>
                <a:spcPct val="111666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43C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3d0e5fb0c9_0_15"/>
          <p:cNvSpPr txBox="1"/>
          <p:nvPr/>
        </p:nvSpPr>
        <p:spPr>
          <a:xfrm>
            <a:off x="478600" y="1144950"/>
            <a:ext cx="84846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0B0F0"/>
                </a:solidFill>
              </a:rPr>
              <a:t>Assessment maturità digitale (SELFI o ZOOM 4.0) </a:t>
            </a:r>
            <a:endParaRPr b="1" i="0" sz="2400" u="none" cap="none" strike="noStrik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220" name="Google Shape;220;g33d0e5fb0c9_0_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g33d0e5fb0c9_0_15"/>
          <p:cNvSpPr txBox="1"/>
          <p:nvPr/>
        </p:nvSpPr>
        <p:spPr>
          <a:xfrm>
            <a:off x="478600" y="1649400"/>
            <a:ext cx="8215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6350" rtl="0" algn="just">
              <a:lnSpc>
                <a:spcPct val="111666"/>
              </a:lnSpc>
              <a:spcBef>
                <a:spcPts val="15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43C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g33d0e5fb0c9_0_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33d0e5fb0c9_0_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33d0e5fb0c9_0_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g33d0e5fb0c9_0_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0100" y="1736200"/>
            <a:ext cx="8010001" cy="494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e581a172ee_0_24"/>
          <p:cNvSpPr txBox="1"/>
          <p:nvPr/>
        </p:nvSpPr>
        <p:spPr>
          <a:xfrm>
            <a:off x="1927875" y="1280150"/>
            <a:ext cx="70425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SUSTAINability: </a:t>
            </a:r>
            <a:r>
              <a:rPr b="1" i="0" lang="en-US" sz="2400" u="none" cap="none" strike="noStrike">
                <a:solidFill>
                  <a:srgbClr val="00B0F0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www.esg.dintec.it</a:t>
            </a:r>
            <a:endParaRPr b="1" i="0" sz="2400" u="none" cap="none" strike="noStrik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231" name="Google Shape;231;g2e581a172ee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2e581a172ee_0_24"/>
          <p:cNvSpPr txBox="1"/>
          <p:nvPr/>
        </p:nvSpPr>
        <p:spPr>
          <a:xfrm>
            <a:off x="478600" y="1649400"/>
            <a:ext cx="8215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6350" rtl="0" algn="just">
              <a:lnSpc>
                <a:spcPct val="111666"/>
              </a:lnSpc>
              <a:spcBef>
                <a:spcPts val="15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43C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g2e581a172ee_0_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23288" y="1808375"/>
            <a:ext cx="5097415" cy="47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g2e581a172ee_0_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g2e581a172ee_0_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2e581a172ee_0_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"/>
          <p:cNvSpPr txBox="1"/>
          <p:nvPr/>
        </p:nvSpPr>
        <p:spPr>
          <a:xfrm>
            <a:off x="1166100" y="1558013"/>
            <a:ext cx="7977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Per ulteriori informazioni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242" name="Google Shape;24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4"/>
          <p:cNvSpPr txBox="1"/>
          <p:nvPr/>
        </p:nvSpPr>
        <p:spPr>
          <a:xfrm>
            <a:off x="1230250" y="2432775"/>
            <a:ext cx="79779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Camera di Commercio delle Marche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2100" u="sng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www.marche.camcom.it</a:t>
            </a:r>
            <a:endParaRPr b="0" i="0" sz="21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Punto Impresa Digitale </a:t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E-mail:  </a:t>
            </a:r>
            <a:r>
              <a:rPr b="0" i="0" lang="en-US" sz="2100" u="sng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pid@marche.camcom.it</a:t>
            </a:r>
            <a:endParaRPr b="0" i="0" sz="21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/>
          <p:nvPr/>
        </p:nvSpPr>
        <p:spPr>
          <a:xfrm>
            <a:off x="887075" y="1122250"/>
            <a:ext cx="1647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Finalità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102" name="Google Shape;10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 txBox="1"/>
          <p:nvPr/>
        </p:nvSpPr>
        <p:spPr>
          <a:xfrm>
            <a:off x="887075" y="1781900"/>
            <a:ext cx="7680300" cy="50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8255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1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i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Camera di Commercio, nell’ambito delle attività previste dal progetto finanziato dall’incremento del DA “Transizione Digitale ed Ecologica” (approvato con Decreto del Ministro dello Sviluppo economico per il periodo 2023/2025), intende promuovere la diffusione della cultura e della pratica digitale nelle PMI di tutti i settori economici attraverso il sostegno alle iniziative di </a:t>
            </a:r>
            <a:r>
              <a:rPr b="1" i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digitalizzazione</a:t>
            </a:r>
            <a:r>
              <a:rPr i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anche finalizzate ad approcci “green oriented” del tessuto produttivo marchigiano”</a:t>
            </a:r>
            <a:endParaRPr i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❖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promuovere l’utilizzo di servizi o soluzioni focalizzati sulle </a:t>
            </a: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nuove competenze e tecnologie digitali 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attuazione della strategia definita nel </a:t>
            </a: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Piano Transizione 4.0 / 5.0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❖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favorire interventi di </a:t>
            </a: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digitalizzazione ed automazione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funzionali alla continuità operativa delle imprese e alla ripartenza nell’attuale complessa fase congiunturale ed energetica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❖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sviluppare </a:t>
            </a: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ecosistemi dell’innovazione digitale e green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rafforzando la capacità di collaborazione tra imprese e soggetti qualificati nel campo dell’utilizzo delle tecnologie 4.0, attraverso la realizzazione di progetti mirati all’introduzione di nuovi modelli di business 4.0 e/o green oriented.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3C26"/>
              </a:buClr>
              <a:buSzPts val="1800"/>
              <a:buFont typeface="Arial"/>
              <a:buNone/>
            </a:pPr>
            <a:r>
              <a:t/>
            </a:r>
            <a:endParaRPr b="0" i="1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/>
          <p:nvPr/>
        </p:nvSpPr>
        <p:spPr>
          <a:xfrm>
            <a:off x="731850" y="2120900"/>
            <a:ext cx="7680300" cy="40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746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●"/>
            </a:pPr>
            <a:r>
              <a:rPr b="0" i="0" lang="en-US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disponibilità finanziaria di € </a:t>
            </a:r>
            <a:r>
              <a:rPr b="1"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milione di € </a:t>
            </a:r>
            <a:endParaRPr b="1"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aiuti concessi in </a:t>
            </a:r>
            <a:r>
              <a:rPr b="1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regime “de minimis”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ai sensi del Regolamento UE n. 2831/2023 della Commissione del 13/12/2023 (NOVITA’), ovvero del Regolamento UE n. 1408/2013 e del Regolamento UE n. 717/2014 della Commissione del 27/06/2014 relativi all'applicazione degli artt. 107 e 108 del Trattato UE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3C26"/>
              </a:buClr>
              <a:buSzPts val="20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importo complessivo degli aiuti concessi ad una medesima impresa o gruppo di imprese non superiore a € 300 mila nei tre anni antecedenti la presentazione della domanda)  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 txBox="1"/>
          <p:nvPr/>
        </p:nvSpPr>
        <p:spPr>
          <a:xfrm>
            <a:off x="755650" y="1341437"/>
            <a:ext cx="7488237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Dotazione finanziaria e regime di aiuto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113" name="Google Shape;11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/>
          <p:nvPr/>
        </p:nvSpPr>
        <p:spPr>
          <a:xfrm>
            <a:off x="577925" y="982450"/>
            <a:ext cx="7755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Soggetti beneficiari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122" name="Google Shape;12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 txBox="1"/>
          <p:nvPr/>
        </p:nvSpPr>
        <p:spPr>
          <a:xfrm>
            <a:off x="539750" y="1616675"/>
            <a:ext cx="8119500" cy="53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PMI delle Marche (ai sensi dell’allegato al Regolamento UE n.651/2014) con i seguenti requisiti: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sede legale e/o unità locale nel territorio della Regione Marche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iscritte al Registro delle Imprese, Attive ed in regola con il 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Diritto Annuale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regola con gli obblighi contributivi : 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DURC regolare 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 sottoposte a fallimento, concordato fallimentare, liquidazione coatta amministrativa, amministrazione straordinaria, concordato…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0" i="0" lang="en-US" sz="16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non abbiano in corso contratti di fornitura con la Camera di Commercio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 risultino 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rapporto di collegamento </a:t>
            </a: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associazione 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(ai sensi della normativa comunitaria)</a:t>
            </a: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 i fornitori di beni e servizi le cui prestazioni siano oggetto del contributo e/o con altre imprese che presentano domanda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…..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⇒ </a:t>
            </a:r>
            <a:r>
              <a:rPr b="1" lang="en-US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ESCLUSIONE</a:t>
            </a: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non possono concorrere le imprese cui è stato già concesso l’analogo Voucher nel triennio 2022-2024 e/o già beneficiarie del Bando Regione Marche “Transizione tecnologica e digitale dei processi produttivi e dell’organizzazione” pubblicato l’ 11 maggio 2022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/>
          <p:nvPr/>
        </p:nvSpPr>
        <p:spPr>
          <a:xfrm>
            <a:off x="422825" y="1013775"/>
            <a:ext cx="8229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Ambiti di intervento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132" name="Google Shape;13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5"/>
          <p:cNvSpPr txBox="1"/>
          <p:nvPr/>
        </p:nvSpPr>
        <p:spPr>
          <a:xfrm>
            <a:off x="325175" y="1733200"/>
            <a:ext cx="8424900" cy="5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8255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Ammissibili a contributo progetti che prevedano l’acquisto di </a:t>
            </a: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servizi di progettazione e/o consulenza, formazione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nonché di </a:t>
            </a: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beni e servizi strumentali / software (in misura ⩽ 50%)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finalizzati alla implementazione ed adozione di una o più delle tecnologie digitali 4.0 di cui al seguente</a:t>
            </a: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ELENCO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robotica avanzata e collaborativa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interfaccia uomo-macchina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manifattura additiva e stampa 3D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prototipazione rapida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internet delle cose e delle macchine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cloud, High Performance Computing - HPC, fog e quantum computing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soluzioni di cyber security e business continuity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 data e analytics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intelligenza artificiale (Machine learning, Deep Learning, NLP, LLM, Agenti AI, data mining…)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soluzioni tecnologiche per la navigazione immersiva, interattiva e partecipativa (realtà aumentata, realtà virtuale e ricostruzioni 3D - simulazione e sistemi cyber fisici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soluzioni tecnologiche digitali di filiera per l’ottimizzazione della supply chain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i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soluzioni tecnologiche per la gestione e il coordinamento dei processi aziendali con elevate caratteristiche di integrazione delle attività (ad es. ERP, MES, PLM, SCM, CRM, incluse le tecnologie di tracciamento, ad es. RFID, barcode, etc). 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 txBox="1"/>
          <p:nvPr/>
        </p:nvSpPr>
        <p:spPr>
          <a:xfrm>
            <a:off x="646050" y="1866125"/>
            <a:ext cx="7934100" cy="47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00B0F0"/>
                </a:solidFill>
              </a:rPr>
              <a:t>CONSULENZA  </a:t>
            </a:r>
            <a:endParaRPr b="1" i="0" sz="17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servizi di consulenza per la pianificazione e/o progettazione di interventi finalizzati all'implementazione di uno o più delle tecnologie digitali dell’ELENCO individuate al momento della presentazione della domanda, nonché ai fini della partecipazione a misure di incentivazione per l’acquisizione delle medesime tecnologie (compreso il Piano dell’Innovazione da produrre a rendiconto)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>
                <a:solidFill>
                  <a:srgbClr val="00B0F0"/>
                </a:solidFill>
              </a:rPr>
              <a:t>FORMAZIONE</a:t>
            </a:r>
            <a:endParaRPr b="1" sz="17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servizi di formazione per la partecipazione (del titolare e dei rappresentanti legali dell’impresa ovvero dei collaboratori con rapporto di lavoro subordinato o parasubordinato) a percorsi il cui programma formativo sia chiaramente riconducibile ad una o più tecnologie digitali tra quelle previste all'articolo 3 del bando (Interventi Ammissibili)</a:t>
            </a:r>
            <a:endParaRPr sz="18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7"/>
          <p:cNvSpPr txBox="1"/>
          <p:nvPr/>
        </p:nvSpPr>
        <p:spPr>
          <a:xfrm>
            <a:off x="488625" y="1073600"/>
            <a:ext cx="8280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Spese ammissibili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67defabdcf_0_7"/>
          <p:cNvSpPr txBox="1"/>
          <p:nvPr/>
        </p:nvSpPr>
        <p:spPr>
          <a:xfrm>
            <a:off x="834825" y="1627700"/>
            <a:ext cx="7934100" cy="70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00B0F0"/>
                </a:solidFill>
              </a:rPr>
              <a:t>BENI E SERVIZI STRUMENTALI / SOFTWARE   (≤ 50% del tot)</a:t>
            </a:r>
            <a:r>
              <a:rPr b="1" lang="en-US" sz="1900">
                <a:solidFill>
                  <a:srgbClr val="00B0F0"/>
                </a:solidFill>
              </a:rPr>
              <a:t> </a:t>
            </a:r>
            <a:endParaRPr b="1" sz="1900">
              <a:solidFill>
                <a:srgbClr val="00B0F0"/>
              </a:solidFill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solo se </a:t>
            </a:r>
            <a:r>
              <a:rPr b="1" lang="en-US" sz="19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funzionali</a:t>
            </a:r>
            <a:r>
              <a:rPr lang="en-US" sz="19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 all’implementazione delle tecnologie oggetto dell’intervento, nel limite </a:t>
            </a:r>
            <a:r>
              <a:rPr b="1" lang="en-US" sz="19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massimo del 50% delle spese </a:t>
            </a:r>
            <a:r>
              <a:rPr b="1" lang="en-US" sz="19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ammissibili.</a:t>
            </a:r>
            <a:r>
              <a:rPr lang="en-US" sz="19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⇨  Beni e servizi il cui acquisto sia coerente e strettamente correlato con gli obiettivi specifici dell’intervento e con le attività di consulenza e formazione.</a:t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Esempi </a:t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BENI STRUMENTALI</a:t>
            </a:r>
            <a:r>
              <a:rPr b="1" lang="en-US" sz="1800">
                <a:solidFill>
                  <a:srgbClr val="00B0F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en-US" sz="16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sensori, robotica; visori; macchinari/impianti; stampanti 3D; dispositivi di connessione alla banda ultra larga, droni, ecc. 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ESCLUSO</a:t>
            </a:r>
            <a:r>
              <a:rPr b="1" lang="en-US" sz="16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l’acquisto di beni afferenti alla gestione ordinaria dell’impresa : PC e tastiere, Tablet e Monitor, Stampanti,  Palmari, Smartphone, Smartwatch e cellulari in genere</a:t>
            </a:r>
            <a:br>
              <a:rPr lang="en-US" sz="16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</a:br>
            <a:endParaRPr sz="16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SERVIZI STRUMENTALI</a:t>
            </a:r>
            <a:r>
              <a:rPr lang="en-US" sz="18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en-US" sz="17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acquisizione di software e licenze funzionali alle tecnologie elencate, servizi di cloud computing e SAAS (software as a service), servizi di system integration applicativa e connettività dedicata, acquisizione ed utilizzo di forme di smart payment, ecc.</a:t>
            </a:r>
            <a:endParaRPr sz="17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rgbClr val="00B0F0"/>
              </a:solidFill>
            </a:endParaRPr>
          </a:p>
          <a:p>
            <a:pPr indent="0" lvl="0" marL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g367defabdcf_0_7"/>
          <p:cNvSpPr txBox="1"/>
          <p:nvPr/>
        </p:nvSpPr>
        <p:spPr>
          <a:xfrm>
            <a:off x="488625" y="852663"/>
            <a:ext cx="8280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Spese ammissibili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g367defabdcf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g367defabdcf_0_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367defabdcf_0_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"/>
          <p:cNvSpPr txBox="1"/>
          <p:nvPr/>
        </p:nvSpPr>
        <p:spPr>
          <a:xfrm>
            <a:off x="468290" y="1341425"/>
            <a:ext cx="8132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Entità dell’agevolazione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160" name="Google Shape;16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325" y="5562600"/>
            <a:ext cx="9302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8"/>
          <p:cNvSpPr txBox="1"/>
          <p:nvPr/>
        </p:nvSpPr>
        <p:spPr>
          <a:xfrm>
            <a:off x="395275" y="2276475"/>
            <a:ext cx="8305800" cy="39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MICRO E PICCOLE IMPRESE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agevolazione nella misura del </a:t>
            </a:r>
            <a:r>
              <a:rPr b="1"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 </a:t>
            </a:r>
            <a:r>
              <a:rPr b="1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%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delle spese ammissibili, sino a importo massimo di </a:t>
            </a:r>
            <a:r>
              <a:rPr b="1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€ </a:t>
            </a:r>
            <a:r>
              <a:rPr b="1"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b="1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.000</a:t>
            </a:r>
            <a:endParaRPr b="1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MEDIE IMPRESE</a:t>
            </a: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agevolazione è concessa nella misura del </a:t>
            </a:r>
            <a:r>
              <a:rPr b="1"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1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0% 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delle spese ammissibili, sino ad un importo massimo di </a:t>
            </a:r>
            <a:r>
              <a:rPr b="1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€ </a:t>
            </a:r>
            <a:r>
              <a:rPr b="1"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5.000</a:t>
            </a:r>
            <a:endParaRPr b="1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sono ammessi a finanziamento progetti che prevedano una spesa ammissibile a contributo </a:t>
            </a:r>
            <a:r>
              <a:rPr b="1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almeno pari a € 3.000  </a:t>
            </a:r>
            <a:endParaRPr b="1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Ciascuna impresa può presentare una sola domanda di Voucher </a:t>
            </a:r>
            <a:endParaRPr b="0" i="0" sz="2100" u="none" cap="none" strike="noStrike">
              <a:solidFill>
                <a:srgbClr val="543C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"/>
          <p:cNvSpPr txBox="1"/>
          <p:nvPr/>
        </p:nvSpPr>
        <p:spPr>
          <a:xfrm>
            <a:off x="383800" y="1004125"/>
            <a:ext cx="8325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Accreditamento dei Fornitori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emas_bianco.png" id="170" name="Google Shape;17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3150" y="1768800"/>
            <a:ext cx="7466450" cy="436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9"/>
          <p:cNvSpPr txBox="1"/>
          <p:nvPr/>
        </p:nvSpPr>
        <p:spPr>
          <a:xfrm>
            <a:off x="477450" y="1597650"/>
            <a:ext cx="8102700" cy="49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9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FORNITORI DI CONSULENZA </a:t>
            </a:r>
            <a:endParaRPr b="1" i="0" sz="1500" u="none" cap="none" strike="noStrike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/>
              <a:t>Per la consulenza, l’impresa deve avvalersi esclusivamente di uno o più tra i seguenti fornitori: </a:t>
            </a:r>
            <a:endParaRPr sz="1600"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/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-US" sz="1600"/>
              <a:t>Digital Innovation Hub ed EDI </a:t>
            </a:r>
            <a:r>
              <a:rPr lang="en-US" sz="1600"/>
              <a:t>(Ecosistema Digitale per l’Innovazione) di cui al Piano Nazionale Impresa 4.0, accreditati o riconosciuti da normative o atti amministrativi regionali, nazionali ed europei</a:t>
            </a:r>
            <a:endParaRPr sz="1600"/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-US" sz="1600"/>
              <a:t>Innovation Manager </a:t>
            </a:r>
            <a:r>
              <a:rPr lang="en-US" sz="1600"/>
              <a:t>iscritti nell’albo degli esperti tenuto dal Ministero dello Sviluppo Economico e/o dall’elenco dei manager tenuto da Unioncamere</a:t>
            </a:r>
            <a:endParaRPr sz="1600"/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-US" sz="1600"/>
              <a:t>Centri di trasferimento tecnologico</a:t>
            </a:r>
            <a:r>
              <a:rPr lang="en-US" sz="1600"/>
              <a:t> operanti sulle tematiche di Industria 4.0, come definiti dal Decreto del Ministro dello Sviluppo Economico del 22 maggio 2017 n° 22 (MISE) e certificati (27)</a:t>
            </a:r>
            <a:endParaRPr sz="1600"/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-US" sz="1600"/>
              <a:t>Competence center </a:t>
            </a:r>
            <a:r>
              <a:rPr lang="en-US" sz="1600"/>
              <a:t>di cui al Piano Industria 4.0</a:t>
            </a:r>
            <a:endParaRPr sz="1600"/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-US" sz="1600"/>
              <a:t>enti ed istituti di ricerca</a:t>
            </a:r>
            <a:r>
              <a:rPr lang="en-US" sz="1600"/>
              <a:t> ed altri soggetti rientranti nella definizione di organismi di ricerca</a:t>
            </a:r>
            <a:endParaRPr sz="1600"/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-US" sz="1600"/>
              <a:t>Incubatori d'impresa certificati</a:t>
            </a:r>
            <a:r>
              <a:rPr lang="en-US" sz="1600"/>
              <a:t> di cui all'art. 25 del D. L. 18/10/2012 n° 179 convertito, con modificazioni, dalla L. 17 dicembre 2012, n. 221 e s.m.i. e incubatori regionali accreditati</a:t>
            </a:r>
            <a:endParaRPr sz="1600"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/>
          </a:p>
        </p:txBody>
      </p:sp>
      <p:pic>
        <p:nvPicPr>
          <p:cNvPr id="172" name="Google Shape;17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039" y="440650"/>
            <a:ext cx="2441452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1152" y="380401"/>
            <a:ext cx="778938" cy="52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15125" y="198050"/>
            <a:ext cx="778950" cy="94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DELLO CAMERA">
  <a:themeElements>
    <a:clrScheme name="MODELLO CAMER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2017-09-27T11:53:45Z</dcterms:created>
  <dc:creator>valeria mozzicafreddo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